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5"/>
  </p:notesMasterIdLst>
  <p:sldIdLst>
    <p:sldId id="256" r:id="rId4"/>
    <p:sldId id="282" r:id="rId6"/>
    <p:sldId id="257" r:id="rId7"/>
    <p:sldId id="258" r:id="rId8"/>
    <p:sldId id="285" r:id="rId9"/>
    <p:sldId id="286" r:id="rId10"/>
    <p:sldId id="263" r:id="rId11"/>
    <p:sldId id="260" r:id="rId12"/>
    <p:sldId id="267" r:id="rId13"/>
    <p:sldId id="275" r:id="rId14"/>
    <p:sldId id="266" r:id="rId15"/>
    <p:sldId id="284" r:id="rId16"/>
    <p:sldId id="287" r:id="rId17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8037"/>
    <a:srgbClr val="2E3864"/>
    <a:srgbClr val="BA8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859" autoAdjust="0"/>
  </p:normalViewPr>
  <p:slideViewPr>
    <p:cSldViewPr snapToGrid="0" showGuides="1">
      <p:cViewPr varScale="1">
        <p:scale>
          <a:sx n="108" d="100"/>
          <a:sy n="108" d="100"/>
        </p:scale>
        <p:origin x="120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355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DB729-85DB-4EE1-AB61-4CC7F59D29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0D987-0656-42EA-89FB-0CAE2179FE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13210-BDD4-4636-984A-032352D84D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330F4-0CE4-4BD8-9682-F70A36047B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919"/>
            <a:ext cx="12192000" cy="6858000"/>
          </a:xfrm>
          <a:prstGeom prst="rect">
            <a:avLst/>
          </a:prstGeom>
          <a:effectLst>
            <a:outerShdw blurRad="1270000" dist="50800" dir="414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4836332" y="665474"/>
            <a:ext cx="73556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S</a:t>
            </a:r>
            <a:r>
              <a:rPr lang="en-US" altLang="zh-CN" sz="72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ummer</a:t>
            </a: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 </a:t>
            </a:r>
            <a:r>
              <a:rPr lang="zh-CN" altLang="en-US" sz="7200" b="1" dirty="0">
                <a:solidFill>
                  <a:srgbClr val="D1803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in</a:t>
            </a: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 </a:t>
            </a:r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Yale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48182" y="2735214"/>
            <a:ext cx="429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Presenter: </a:t>
            </a:r>
            <a:r>
              <a:rPr lang="zh-CN" altLang="en-US" sz="2400" dirty="0">
                <a:solidFill>
                  <a:schemeClr val="bg1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蒋宇翔</a:t>
            </a:r>
            <a:endParaRPr lang="zh-CN" altLang="en-US" sz="2400" dirty="0">
              <a:solidFill>
                <a:schemeClr val="bg1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98">
        <p:blinds dir="vert"/>
      </p:transition>
    </mc:Choice>
    <mc:Fallback>
      <p:transition spd="slow" advTm="209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180099" y="-2262509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T</a:t>
            </a:r>
            <a:endParaRPr lang="zh-CN" altLang="en-US" sz="287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94755" y="0"/>
            <a:ext cx="9849853" cy="559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4588065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BA8648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U</a:t>
            </a:r>
            <a:endParaRPr lang="zh-CN" altLang="en-US" sz="28700" dirty="0">
              <a:solidFill>
                <a:srgbClr val="BA8648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21827" y="-46491"/>
            <a:ext cx="50227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48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娱乐</a:t>
            </a:r>
            <a:endParaRPr lang="en-US" altLang="zh-CN" sz="48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  <a:p>
            <a:pPr algn="r"/>
            <a:r>
              <a:rPr lang="en-US" altLang="zh-CN" sz="48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To </a:t>
            </a:r>
            <a:r>
              <a:rPr lang="en-US" altLang="zh-CN" sz="4800" dirty="0" err="1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NewYork</a:t>
            </a:r>
            <a:endParaRPr lang="zh-CN" altLang="en-US" sz="48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582826" y="1638546"/>
            <a:ext cx="19752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1.</a:t>
            </a:r>
            <a:r>
              <a:rPr lang="zh-CN" altLang="en-US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真枪体验</a:t>
            </a:r>
            <a:endParaRPr lang="en-US" altLang="zh-CN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r>
              <a:rPr lang="en-US" altLang="zh-CN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2. </a:t>
            </a:r>
            <a:r>
              <a:rPr lang="zh-CN" altLang="en-US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大都会参观</a:t>
            </a:r>
            <a:endParaRPr lang="en-US" altLang="zh-CN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r>
              <a:rPr lang="en-US" altLang="zh-CN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3.</a:t>
            </a:r>
            <a:r>
              <a:rPr lang="zh-CN" altLang="en-US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曼哈顿，皇后区</a:t>
            </a:r>
            <a:endParaRPr lang="en-US" altLang="zh-CN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r>
              <a:rPr lang="en-US" altLang="zh-CN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4.</a:t>
            </a:r>
            <a:r>
              <a:rPr lang="zh-CN" altLang="en-US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奥特莱斯</a:t>
            </a:r>
            <a:endParaRPr lang="zh-CN" altLang="en-US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" y="0"/>
            <a:ext cx="514149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75" y="-101698"/>
            <a:ext cx="5141490" cy="38546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45" y="3695099"/>
            <a:ext cx="4218851" cy="316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3403" y="2954252"/>
            <a:ext cx="2865537" cy="3822210"/>
          </a:xfrm>
          <a:prstGeom prst="rect">
            <a:avLst/>
          </a:prstGeom>
        </p:spPr>
      </p:pic>
    </p:spTree>
  </p:cSld>
  <p:clrMapOvr>
    <a:masterClrMapping/>
  </p:clrMapOvr>
  <p:transition spd="slow" advTm="40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-2245890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BA8648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K</a:t>
            </a:r>
            <a:endParaRPr lang="zh-CN" altLang="en-US" sz="28700" dirty="0">
              <a:solidFill>
                <a:srgbClr val="BA8648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635916" y="2049576"/>
            <a:ext cx="1167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rgbClr val="D18037"/>
                </a:solidFill>
                <a:effectLst/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GO YALE!</a:t>
            </a:r>
            <a:endParaRPr lang="zh-CN" altLang="en-US" sz="14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9704" y="759464"/>
            <a:ext cx="9849853" cy="559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88120" y="4611557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L</a:t>
            </a:r>
            <a:endParaRPr lang="zh-CN" altLang="en-US" sz="287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199024" y="2286000"/>
            <a:ext cx="2911642" cy="2911642"/>
          </a:xfrm>
          <a:prstGeom prst="ellipse">
            <a:avLst/>
          </a:prstGeom>
          <a:noFill/>
          <a:ln w="3175">
            <a:solidFill>
              <a:srgbClr val="2E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18" name="弧形 17"/>
          <p:cNvSpPr/>
          <p:nvPr/>
        </p:nvSpPr>
        <p:spPr>
          <a:xfrm>
            <a:off x="5771152" y="1819510"/>
            <a:ext cx="3747102" cy="3747102"/>
          </a:xfrm>
          <a:prstGeom prst="arc">
            <a:avLst>
              <a:gd name="adj1" fmla="val 17686506"/>
              <a:gd name="adj2" fmla="val 3917350"/>
            </a:avLst>
          </a:prstGeom>
          <a:ln w="3175">
            <a:solidFill>
              <a:srgbClr val="2E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19" name="弧形 18"/>
          <p:cNvSpPr/>
          <p:nvPr/>
        </p:nvSpPr>
        <p:spPr>
          <a:xfrm flipH="1">
            <a:off x="1888953" y="1819510"/>
            <a:ext cx="3747102" cy="3747102"/>
          </a:xfrm>
          <a:prstGeom prst="arc">
            <a:avLst>
              <a:gd name="adj1" fmla="val 17686506"/>
              <a:gd name="adj2" fmla="val 3917350"/>
            </a:avLst>
          </a:prstGeom>
          <a:ln w="3175">
            <a:solidFill>
              <a:srgbClr val="2E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69977" y="3219127"/>
            <a:ext cx="24763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Why choose</a:t>
            </a:r>
            <a:endParaRPr lang="en-US" altLang="zh-CN" sz="36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  <a:p>
            <a:r>
              <a:rPr lang="en-US" altLang="zh-CN" sz="36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        Yale</a:t>
            </a:r>
            <a:endParaRPr lang="zh-CN" altLang="en-US" sz="36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147507" y="3177910"/>
            <a:ext cx="1915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课程丰富，你可以选择任何你喜欢的领域，和不同文化背景的同学一起交流学习</a:t>
            </a:r>
            <a:endParaRPr lang="zh-CN" altLang="en-US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257976" y="3082301"/>
            <a:ext cx="19159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感受藤校的教育体制，对自身的英语能力也有很大的提升，让我更加自信去和他人交流，分享观点</a:t>
            </a:r>
            <a:endParaRPr lang="zh-CN" altLang="en-US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526540" y="880025"/>
            <a:ext cx="22632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耶鲁大学是一个包容的社区，我感受到了多元的文化碰撞 ，更是一次独特的人生体验</a:t>
            </a:r>
            <a:endParaRPr lang="zh-CN" altLang="en-US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96878" y="5381765"/>
            <a:ext cx="1915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见识更广阔的世界，为今后申研计划，准备 </a:t>
            </a:r>
            <a:endParaRPr lang="zh-CN" altLang="en-US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686228" y="3560078"/>
            <a:ext cx="121584" cy="121584"/>
          </a:xfrm>
          <a:prstGeom prst="ellipse">
            <a:avLst/>
          </a:prstGeom>
          <a:solidFill>
            <a:srgbClr val="2E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16" name="弧形 15"/>
          <p:cNvSpPr/>
          <p:nvPr/>
        </p:nvSpPr>
        <p:spPr>
          <a:xfrm flipH="1">
            <a:off x="1737742" y="1819510"/>
            <a:ext cx="3747102" cy="3747102"/>
          </a:xfrm>
          <a:prstGeom prst="arc">
            <a:avLst>
              <a:gd name="adj1" fmla="val 19256545"/>
              <a:gd name="adj2" fmla="val 2556808"/>
            </a:avLst>
          </a:prstGeom>
          <a:ln w="3175">
            <a:solidFill>
              <a:srgbClr val="2E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17" name="椭圆 16"/>
          <p:cNvSpPr/>
          <p:nvPr/>
        </p:nvSpPr>
        <p:spPr>
          <a:xfrm flipH="1">
            <a:off x="9610961" y="3556068"/>
            <a:ext cx="121584" cy="121584"/>
          </a:xfrm>
          <a:prstGeom prst="ellipse">
            <a:avLst/>
          </a:prstGeom>
          <a:solidFill>
            <a:srgbClr val="2E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25" name="弧形 24"/>
          <p:cNvSpPr/>
          <p:nvPr/>
        </p:nvSpPr>
        <p:spPr>
          <a:xfrm>
            <a:off x="5908694" y="1827532"/>
            <a:ext cx="3747102" cy="3747102"/>
          </a:xfrm>
          <a:prstGeom prst="arc">
            <a:avLst>
              <a:gd name="adj1" fmla="val 19256545"/>
              <a:gd name="adj2" fmla="val 2556808"/>
            </a:avLst>
          </a:prstGeom>
          <a:ln w="3175">
            <a:solidFill>
              <a:srgbClr val="2E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63113" y="4176824"/>
            <a:ext cx="3054190" cy="2289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4"/>
    </mc:Choice>
    <mc:Fallback>
      <p:transition spd="slow" advTm="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19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19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19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5" grpId="0" animBg="1"/>
      <p:bldP spid="8" grpId="0"/>
      <p:bldP spid="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15" grpId="0" animBg="1"/>
      <p:bldP spid="16" grpId="0" animBg="1"/>
      <p:bldP spid="17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180099" y="-2262509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D18037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T</a:t>
            </a:r>
            <a:endParaRPr kumimoji="0" lang="zh-CN" altLang="en-US" sz="28700" b="0" i="0" u="none" strike="noStrike" kern="1200" cap="none" spc="0" normalizeH="0" baseline="0" noProof="0" dirty="0">
              <a:ln>
                <a:noFill/>
              </a:ln>
              <a:solidFill>
                <a:srgbClr val="D18037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8122" y="632395"/>
            <a:ext cx="9849853" cy="559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  <a:sym typeface="Calibri" panose="020F05020202040302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13180" y="1674417"/>
            <a:ext cx="760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18037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spring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18037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6946" y="2049576"/>
            <a:ext cx="11670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D18037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  <a:sym typeface="Calibri" panose="020F0502020204030204"/>
              </a:rPr>
              <a:t>In the winter's cold, cold, I felt the slightest breath of spring. 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D18037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  <a:sym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4588065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BA8648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U</a:t>
            </a:r>
            <a:endParaRPr kumimoji="0" lang="zh-CN" altLang="en-US" sz="28700" b="0" i="0" u="none" strike="noStrike" kern="1200" cap="none" spc="0" normalizeH="0" baseline="0" noProof="0" dirty="0">
              <a:ln>
                <a:noFill/>
              </a:ln>
              <a:solidFill>
                <a:srgbClr val="BA8648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11747" y="676758"/>
            <a:ext cx="5917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Is it safe in New Haven?</a:t>
            </a:r>
            <a:endParaRPr lang="en-US" altLang="zh-CN" sz="48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2E3864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8128" y="129925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18037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  <a:sym typeface="Calibri" panose="020F0502020204030204"/>
              </a:rPr>
              <a:t>工作计划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18037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  <a:sym typeface="Calibri" panose="020F05020202040302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00642" y="1803648"/>
            <a:ext cx="5739545" cy="370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D18037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1.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D18037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耶鲁整个大社区内，会经常有警车巡逻，安全有很大保障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D18037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2.</a:t>
            </a:r>
            <a:r>
              <a:rPr lang="zh-CN" altLang="en-US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但经常也有流浪汉在街上乞讨，有时候会找你给他买一份早餐</a:t>
            </a:r>
            <a:endParaRPr lang="en-US" altLang="zh-CN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D18037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3.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D18037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有一次和舍友在商店买文创品，就遇到一个人若无其事在旁边拿着麻袋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D18037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0</a:t>
            </a:r>
            <a:r>
              <a:rPr lang="zh-CN" altLang="en-US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元购，被店员发现赶了出去，好在他身上没有携带任何武器</a:t>
            </a:r>
            <a:endParaRPr lang="en-US" altLang="zh-CN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D18037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4.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D18037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如果社区有任何情况，警察都会发邮件给你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D18037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D18037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  <a:sym typeface="Calibri" panose="020F050202020403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03" y="-1"/>
            <a:ext cx="3300642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099" y="-15472"/>
            <a:ext cx="3300642" cy="6858000"/>
          </a:xfrm>
          <a:prstGeom prst="rect">
            <a:avLst/>
          </a:prstGeom>
        </p:spPr>
      </p:pic>
    </p:spTree>
  </p:cSld>
  <p:clrMapOvr>
    <a:masterClrMapping/>
  </p:clrMapOvr>
  <p:transition spd="slow" advTm="40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11" grpId="0"/>
      <p:bldP spid="12" grpId="0"/>
      <p:bldP spid="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086679" y="365125"/>
            <a:ext cx="4140877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Thanks!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4512" y="0"/>
            <a:ext cx="5030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188120" y="4611557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B</a:t>
            </a:r>
            <a:endParaRPr lang="zh-CN" altLang="en-US" sz="287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9706" y="743422"/>
            <a:ext cx="9849853" cy="559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-2245890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BA8648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A</a:t>
            </a:r>
            <a:endParaRPr lang="zh-CN" altLang="en-US" sz="28700" dirty="0">
              <a:solidFill>
                <a:srgbClr val="BA8648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950030" y="3692423"/>
            <a:ext cx="1656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学校</a:t>
            </a:r>
            <a:endParaRPr lang="en-US" altLang="zh-CN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algn="ctr"/>
            <a:r>
              <a:rPr lang="en-US" altLang="zh-CN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Study in Yale</a:t>
            </a:r>
            <a:endParaRPr lang="zh-CN" altLang="en-US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570315" y="3692423"/>
            <a:ext cx="1764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生活</a:t>
            </a:r>
            <a:endParaRPr lang="en-US" altLang="zh-CN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algn="ctr"/>
            <a:r>
              <a:rPr lang="en-US" altLang="zh-CN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Life in Yale</a:t>
            </a:r>
            <a:endParaRPr lang="zh-CN" altLang="en-US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298406" y="3692423"/>
            <a:ext cx="1615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娱乐</a:t>
            </a:r>
            <a:endParaRPr lang="en-US" altLang="zh-CN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algn="ctr"/>
            <a:r>
              <a:rPr lang="en-US" altLang="zh-CN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Activities in US</a:t>
            </a:r>
            <a:endParaRPr lang="zh-CN" altLang="en-US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335381" y="2716876"/>
            <a:ext cx="698260" cy="698260"/>
          </a:xfrm>
          <a:prstGeom prst="ellipse">
            <a:avLst/>
          </a:prstGeom>
          <a:noFill/>
          <a:ln w="3175">
            <a:solidFill>
              <a:srgbClr val="2E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046763" y="2716876"/>
            <a:ext cx="698260" cy="698260"/>
          </a:xfrm>
          <a:prstGeom prst="ellipse">
            <a:avLst/>
          </a:prstGeom>
          <a:noFill/>
          <a:ln w="3175">
            <a:solidFill>
              <a:srgbClr val="2E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758145" y="2716876"/>
            <a:ext cx="698260" cy="698260"/>
          </a:xfrm>
          <a:prstGeom prst="ellipse">
            <a:avLst/>
          </a:prstGeom>
          <a:noFill/>
          <a:ln w="3175">
            <a:solidFill>
              <a:srgbClr val="2E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57034" y="2905403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first</a:t>
            </a:r>
            <a:endParaRPr lang="zh-CN" altLang="en-US" sz="14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45938" y="2905403"/>
            <a:ext cx="702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second</a:t>
            </a:r>
            <a:endParaRPr lang="zh-CN" altLang="en-US" sz="14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842541" y="2905403"/>
            <a:ext cx="5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third</a:t>
            </a:r>
            <a:endParaRPr lang="zh-CN" altLang="en-US" sz="14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435036" y="2654968"/>
            <a:ext cx="0" cy="1499937"/>
          </a:xfrm>
          <a:prstGeom prst="line">
            <a:avLst/>
          </a:prstGeom>
          <a:ln>
            <a:solidFill>
              <a:srgbClr val="2E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810873" y="3339971"/>
            <a:ext cx="1322734" cy="40011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en-US" altLang="zh-CN" sz="2000" b="0" i="0" dirty="0">
                <a:solidFill>
                  <a:srgbClr val="2E3864"/>
                </a:solidFill>
                <a:effectLst/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CANTALOG</a:t>
            </a:r>
            <a:endParaRPr lang="zh-CN" altLang="en-US" sz="20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0"/>
          <a:stretch>
            <a:fillRect/>
          </a:stretch>
        </p:blipFill>
        <p:spPr>
          <a:xfrm flipH="1">
            <a:off x="-8022" y="976870"/>
            <a:ext cx="3698608" cy="5126312"/>
          </a:xfrm>
          <a:prstGeom prst="rect">
            <a:avLst/>
          </a:prstGeom>
        </p:spPr>
      </p:pic>
      <p:sp>
        <p:nvSpPr>
          <p:cNvPr id="19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1"/>
    </mc:Choice>
    <mc:Fallback>
      <p:transition spd="slow" advTm="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6" grpId="0"/>
      <p:bldP spid="16" grpId="0"/>
      <p:bldP spid="25" grpId="0"/>
      <p:bldP spid="26" grpId="0"/>
      <p:bldP spid="14" grpId="0" animBg="1"/>
      <p:bldP spid="17" grpId="0" animBg="1"/>
      <p:bldP spid="18" grpId="0" animBg="1"/>
      <p:bldP spid="2" grpId="0"/>
      <p:bldP spid="3" grpId="0"/>
      <p:bldP spid="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180099" y="-2262509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B</a:t>
            </a:r>
            <a:endParaRPr lang="zh-CN" altLang="en-US" sz="287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09005" y="743422"/>
            <a:ext cx="9849853" cy="559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4588065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BA8648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C</a:t>
            </a:r>
            <a:endParaRPr lang="zh-CN" altLang="en-US" sz="28700" dirty="0">
              <a:solidFill>
                <a:srgbClr val="BA8648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28838" y="1414751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项目简介</a:t>
            </a:r>
            <a:endParaRPr lang="zh-CN" altLang="en-US" sz="6000" b="1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443896" y="2430414"/>
            <a:ext cx="3661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Intro of the program</a:t>
            </a:r>
            <a:endParaRPr lang="zh-CN" altLang="en-US" sz="3200" b="1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27" y="-15472"/>
            <a:ext cx="457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902201" y="3282627"/>
            <a:ext cx="576085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150000"/>
              </a:lnSpc>
              <a:buAutoNum type="arabicPeriod"/>
            </a:pPr>
            <a:endParaRPr lang="en-US" altLang="zh-CN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19184" y="3381518"/>
            <a:ext cx="576085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150000"/>
              </a:lnSpc>
              <a:buAutoNum type="arabicPeriod"/>
            </a:pPr>
            <a:endParaRPr lang="en-US" altLang="zh-CN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19184" y="3190461"/>
            <a:ext cx="6959138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2400" dirty="0"/>
              <a:t>Duration of the program (</a:t>
            </a:r>
            <a:r>
              <a:rPr lang="zh-CN" altLang="en-US" sz="2400" dirty="0"/>
              <a:t>项目时间</a:t>
            </a:r>
            <a:r>
              <a:rPr lang="en-US" altLang="zh-CN" sz="2400" dirty="0"/>
              <a:t>)</a:t>
            </a:r>
            <a:r>
              <a:rPr lang="zh-CN" altLang="en-US" sz="2400" dirty="0"/>
              <a:t>：</a:t>
            </a:r>
            <a:r>
              <a:rPr lang="en-US" altLang="zh-CN" sz="2400" dirty="0"/>
              <a:t>7.1 – 8.2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2. </a:t>
            </a:r>
            <a:r>
              <a:rPr lang="en-US" altLang="zh-CN" sz="2400" dirty="0" err="1"/>
              <a:t>Tuision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extra fee </a:t>
            </a:r>
            <a:r>
              <a:rPr lang="zh-CN" altLang="en-US" sz="2400" dirty="0"/>
              <a:t>（费用）：包下来差不多八九万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3. Traffic</a:t>
            </a:r>
            <a:r>
              <a:rPr lang="zh-CN" altLang="en-US" sz="2400" dirty="0"/>
              <a:t>（交通）：香港出发，首尔转机，落地纽约，一个半小时车程到康涅狄格州纽黑文市区</a:t>
            </a:r>
            <a:endParaRPr lang="en-US" altLang="zh-CN" sz="2400" dirty="0"/>
          </a:p>
        </p:txBody>
      </p:sp>
    </p:spTree>
  </p:cSld>
  <p:clrMapOvr>
    <a:masterClrMapping/>
  </p:clrMapOvr>
  <p:transition spd="slow" advTm="31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9"/>
                            </p:stCondLst>
                            <p:childTnLst>
                              <p:par>
                                <p:cTn id="3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6" grpId="0"/>
      <p:bldP spid="10" grpId="0"/>
      <p:bldP spid="13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-2245890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BA8648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C</a:t>
            </a:r>
            <a:endParaRPr lang="zh-CN" altLang="en-US" sz="28700" dirty="0">
              <a:solidFill>
                <a:srgbClr val="BA8648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6586" y="737989"/>
            <a:ext cx="9849853" cy="559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88120" y="4611557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D</a:t>
            </a:r>
            <a:endParaRPr lang="zh-CN" altLang="en-US" sz="287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29" name="等腰三角形 28"/>
          <p:cNvSpPr/>
          <p:nvPr/>
        </p:nvSpPr>
        <p:spPr>
          <a:xfrm flipV="1">
            <a:off x="4495805" y="2017817"/>
            <a:ext cx="2342148" cy="1991581"/>
          </a:xfrm>
          <a:prstGeom prst="triangle">
            <a:avLst/>
          </a:prstGeom>
          <a:noFill/>
          <a:ln w="3175">
            <a:solidFill>
              <a:srgbClr val="2E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419606" y="2695335"/>
            <a:ext cx="2494548" cy="51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378134" y="2562351"/>
            <a:ext cx="2397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  About Yale</a:t>
            </a:r>
            <a:endParaRPr lang="zh-CN" altLang="en-US" sz="36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930448" y="2931696"/>
            <a:ext cx="2991853" cy="0"/>
          </a:xfrm>
          <a:prstGeom prst="line">
            <a:avLst/>
          </a:prstGeom>
          <a:ln>
            <a:solidFill>
              <a:srgbClr val="2E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7276467" y="2968051"/>
            <a:ext cx="2991853" cy="0"/>
          </a:xfrm>
          <a:prstGeom prst="line">
            <a:avLst/>
          </a:prstGeom>
          <a:ln>
            <a:solidFill>
              <a:srgbClr val="2E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856" y="-27343"/>
            <a:ext cx="4260306" cy="37470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25" y="3699631"/>
            <a:ext cx="4121584" cy="30899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45" y="-6524"/>
            <a:ext cx="4576349" cy="68645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78134" y="4517639"/>
            <a:ext cx="3104020" cy="369332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仿佛走进了霍格沃兹的世界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959" y="-649076"/>
            <a:ext cx="3502686" cy="2625988"/>
          </a:xfrm>
          <a:prstGeom prst="rect">
            <a:avLst/>
          </a:prstGeom>
        </p:spPr>
      </p:pic>
    </p:spTree>
  </p:cSld>
  <p:clrMapOvr>
    <a:masterClrMapping/>
  </p:clrMapOvr>
  <p:transition spd="slow" advTm="343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5" grpId="1" animBg="1"/>
      <p:bldP spid="8" grpId="1"/>
      <p:bldP spid="29" grpId="0" animBg="1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452" y="-1"/>
            <a:ext cx="4559122" cy="68808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74" y="22896"/>
            <a:ext cx="91475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5262" y="2751137"/>
            <a:ext cx="7940537" cy="4106863"/>
          </a:xfrm>
        </p:spPr>
        <p:txBody>
          <a:bodyPr/>
          <a:lstStyle/>
          <a:p>
            <a:r>
              <a:rPr lang="zh-CN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周一周三周五上课，周二周四休息，周末自由活动，可以选择自主出行，也可以参加学校提供的课外活动</a:t>
            </a:r>
            <a:endParaRPr lang="zh-CN" altLang="en-US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808" y="780731"/>
            <a:ext cx="9455012" cy="1325563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04" y="34550"/>
            <a:ext cx="3280496" cy="68161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-2245890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BA8648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E</a:t>
            </a:r>
            <a:endParaRPr lang="zh-CN" altLang="en-US" sz="28700" dirty="0">
              <a:solidFill>
                <a:srgbClr val="BA8648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19366" y="384441"/>
            <a:ext cx="9849853" cy="559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92126" y="4569966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F</a:t>
            </a:r>
            <a:endParaRPr lang="zh-CN" altLang="en-US" sz="287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49706" y="2117558"/>
            <a:ext cx="9825790" cy="3104147"/>
            <a:chOff x="649706" y="2117558"/>
            <a:chExt cx="9825790" cy="3104147"/>
          </a:xfrm>
        </p:grpSpPr>
        <p:cxnSp>
          <p:nvCxnSpPr>
            <p:cNvPr id="27" name="直接连接符 26"/>
            <p:cNvCxnSpPr/>
            <p:nvPr/>
          </p:nvCxnSpPr>
          <p:spPr>
            <a:xfrm flipV="1">
              <a:off x="649706" y="3416968"/>
              <a:ext cx="1339515" cy="962528"/>
            </a:xfrm>
            <a:prstGeom prst="line">
              <a:avLst/>
            </a:prstGeom>
            <a:ln>
              <a:solidFill>
                <a:srgbClr val="2E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 flipV="1">
              <a:off x="1989221" y="3416968"/>
              <a:ext cx="352926" cy="962528"/>
            </a:xfrm>
            <a:prstGeom prst="line">
              <a:avLst/>
            </a:prstGeom>
            <a:ln>
              <a:solidFill>
                <a:srgbClr val="2E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2342147" y="2117558"/>
              <a:ext cx="657727" cy="2261938"/>
            </a:xfrm>
            <a:prstGeom prst="line">
              <a:avLst/>
            </a:prstGeom>
            <a:ln>
              <a:solidFill>
                <a:srgbClr val="2E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2999874" y="2117558"/>
              <a:ext cx="288758" cy="3104147"/>
            </a:xfrm>
            <a:prstGeom prst="line">
              <a:avLst/>
            </a:prstGeom>
            <a:ln>
              <a:solidFill>
                <a:srgbClr val="2E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288632" y="3320716"/>
              <a:ext cx="553452" cy="1900989"/>
            </a:xfrm>
            <a:prstGeom prst="line">
              <a:avLst/>
            </a:prstGeom>
            <a:ln>
              <a:solidFill>
                <a:srgbClr val="2E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842084" y="3320715"/>
              <a:ext cx="6633412" cy="0"/>
            </a:xfrm>
            <a:prstGeom prst="line">
              <a:avLst/>
            </a:prstGeom>
            <a:ln>
              <a:solidFill>
                <a:srgbClr val="2E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矩形 38"/>
          <p:cNvSpPr/>
          <p:nvPr/>
        </p:nvSpPr>
        <p:spPr>
          <a:xfrm>
            <a:off x="4681487" y="511788"/>
            <a:ext cx="2912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First part:</a:t>
            </a:r>
            <a:r>
              <a:rPr lang="zh-CN" altLang="en-US" sz="36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学习</a:t>
            </a:r>
            <a:endParaRPr lang="zh-CN" altLang="en-US" sz="36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561628" y="1383681"/>
            <a:ext cx="3068743" cy="555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zh-CN" altLang="en-US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课程难度远高于</a:t>
            </a:r>
            <a:r>
              <a:rPr lang="en-US" altLang="zh-CN" sz="1400" dirty="0" err="1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uic</a:t>
            </a: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zh-CN" altLang="en-US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课程形式主要以</a:t>
            </a:r>
            <a:r>
              <a:rPr lang="en-US" altLang="zh-CN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lecture</a:t>
            </a:r>
            <a:r>
              <a:rPr lang="zh-CN" altLang="en-US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，</a:t>
            </a:r>
            <a:r>
              <a:rPr lang="en-US" altLang="zh-CN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group discussion</a:t>
            </a:r>
            <a:r>
              <a:rPr lang="zh-CN" altLang="en-US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展开，通常一节课两到三小时</a:t>
            </a:r>
            <a:r>
              <a:rPr lang="en-US" altLang="zh-CN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,</a:t>
            </a:r>
            <a:r>
              <a:rPr lang="zh-CN" altLang="en-US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作业主要由</a:t>
            </a:r>
            <a:r>
              <a:rPr lang="en-US" altLang="zh-CN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assignment </a:t>
            </a:r>
            <a:r>
              <a:rPr lang="zh-CN" altLang="en-US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和</a:t>
            </a:r>
            <a:r>
              <a:rPr lang="en-US" altLang="zh-CN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essay</a:t>
            </a:r>
            <a:r>
              <a:rPr lang="zh-CN" altLang="en-US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组成，最后还有</a:t>
            </a:r>
            <a:r>
              <a:rPr lang="en-US" altLang="zh-CN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final</a:t>
            </a: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zh-CN" altLang="en-US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问答式授课，强度非常高</a:t>
            </a: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zh-CN" altLang="en-US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耶鲁的图书馆非常漂亮</a:t>
            </a: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zh-CN" altLang="en-US" sz="14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同学来自世界各地，对口语有极大的提升</a:t>
            </a: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algn="ctr">
              <a:lnSpc>
                <a:spcPct val="150000"/>
              </a:lnSpc>
            </a:pP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algn="ctr">
              <a:lnSpc>
                <a:spcPct val="150000"/>
              </a:lnSpc>
            </a:pP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algn="ctr">
              <a:lnSpc>
                <a:spcPct val="150000"/>
              </a:lnSpc>
            </a:pP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algn="ctr">
              <a:lnSpc>
                <a:spcPct val="150000"/>
              </a:lnSpc>
            </a:pP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algn="ctr">
              <a:lnSpc>
                <a:spcPct val="150000"/>
              </a:lnSpc>
            </a:pP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algn="ctr">
              <a:lnSpc>
                <a:spcPct val="150000"/>
              </a:lnSpc>
            </a:pP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algn="ctr">
              <a:lnSpc>
                <a:spcPct val="150000"/>
              </a:lnSpc>
            </a:pPr>
            <a:endParaRPr lang="en-US" altLang="zh-CN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  <a:p>
            <a:pPr algn="ctr">
              <a:lnSpc>
                <a:spcPct val="150000"/>
              </a:lnSpc>
            </a:pPr>
            <a:endParaRPr lang="zh-CN" altLang="en-US" sz="14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29347" cy="332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373493"/>
            <a:ext cx="4647824" cy="34845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646" y="0"/>
            <a:ext cx="4405354" cy="3197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975" y="3197434"/>
            <a:ext cx="4882663" cy="3660566"/>
          </a:xfrm>
          <a:prstGeom prst="rect">
            <a:avLst/>
          </a:prstGeom>
        </p:spPr>
      </p:pic>
    </p:spTree>
  </p:cSld>
  <p:clrMapOvr>
    <a:masterClrMapping/>
  </p:clrMapOvr>
  <p:transition spd="slow" advTm="331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0635916" y="1674417"/>
            <a:ext cx="76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spring</a:t>
            </a:r>
            <a:endParaRPr lang="zh-CN" altLang="en-US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635916" y="2049576"/>
            <a:ext cx="11670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rgbClr val="D18037"/>
                </a:solidFill>
                <a:effectLst/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rPr>
              <a:t>In the winter's cold, cold, I felt the slightest breath of spring. </a:t>
            </a:r>
            <a:endParaRPr lang="zh-CN" altLang="en-US" sz="14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285" y="114300"/>
            <a:ext cx="9849853" cy="559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639342" y="747844"/>
            <a:ext cx="641064" cy="2533851"/>
            <a:chOff x="8769891" y="743422"/>
            <a:chExt cx="641064" cy="2533851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9087852" y="743422"/>
              <a:ext cx="0" cy="1907124"/>
            </a:xfrm>
            <a:prstGeom prst="line">
              <a:avLst/>
            </a:prstGeom>
            <a:ln w="3175">
              <a:solidFill>
                <a:srgbClr val="2E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8769891" y="2636209"/>
              <a:ext cx="641064" cy="641064"/>
            </a:xfrm>
            <a:prstGeom prst="ellipse">
              <a:avLst/>
            </a:prstGeom>
            <a:solidFill>
              <a:srgbClr val="2E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377327" y="743422"/>
            <a:ext cx="200526" cy="1550598"/>
            <a:chOff x="9188115" y="743422"/>
            <a:chExt cx="200526" cy="1550598"/>
          </a:xfrm>
        </p:grpSpPr>
        <p:cxnSp>
          <p:nvCxnSpPr>
            <p:cNvPr id="27" name="直接连接符 26"/>
            <p:cNvCxnSpPr/>
            <p:nvPr/>
          </p:nvCxnSpPr>
          <p:spPr>
            <a:xfrm flipH="1">
              <a:off x="9288378" y="743422"/>
              <a:ext cx="1" cy="1350072"/>
            </a:xfrm>
            <a:prstGeom prst="line">
              <a:avLst/>
            </a:prstGeom>
            <a:ln w="3175">
              <a:solidFill>
                <a:srgbClr val="2E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9188115" y="2093494"/>
              <a:ext cx="200526" cy="200526"/>
            </a:xfrm>
            <a:prstGeom prst="ellipse">
              <a:avLst/>
            </a:prstGeom>
            <a:solidFill>
              <a:srgbClr val="2E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674775" y="743422"/>
            <a:ext cx="154380" cy="828704"/>
            <a:chOff x="9418103" y="743422"/>
            <a:chExt cx="154380" cy="828704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9480884" y="743422"/>
              <a:ext cx="0" cy="674324"/>
            </a:xfrm>
            <a:prstGeom prst="line">
              <a:avLst/>
            </a:prstGeom>
            <a:ln w="3175">
              <a:solidFill>
                <a:srgbClr val="2E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椭圆 30"/>
            <p:cNvSpPr/>
            <p:nvPr/>
          </p:nvSpPr>
          <p:spPr>
            <a:xfrm>
              <a:off x="9418103" y="1417746"/>
              <a:ext cx="154380" cy="154380"/>
            </a:xfrm>
            <a:prstGeom prst="ellipse">
              <a:avLst/>
            </a:prstGeom>
            <a:solidFill>
              <a:srgbClr val="2E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201529" y="330383"/>
            <a:ext cx="340892" cy="1490438"/>
            <a:chOff x="8698831" y="322362"/>
            <a:chExt cx="340892" cy="1490438"/>
          </a:xfrm>
        </p:grpSpPr>
        <p:cxnSp>
          <p:nvCxnSpPr>
            <p:cNvPr id="33" name="直接连接符 32"/>
            <p:cNvCxnSpPr/>
            <p:nvPr/>
          </p:nvCxnSpPr>
          <p:spPr>
            <a:xfrm flipH="1">
              <a:off x="8863262" y="322362"/>
              <a:ext cx="0" cy="1149546"/>
            </a:xfrm>
            <a:prstGeom prst="line">
              <a:avLst/>
            </a:prstGeom>
            <a:ln w="3175">
              <a:solidFill>
                <a:srgbClr val="2E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8698831" y="1471908"/>
              <a:ext cx="340892" cy="340892"/>
            </a:xfrm>
            <a:prstGeom prst="ellipse">
              <a:avLst/>
            </a:prstGeom>
            <a:solidFill>
              <a:srgbClr val="2E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/>
                <a:ea typeface="微软雅黑" panose="020B0503020204020204" pitchFamily="34" charset="-122"/>
                <a:sym typeface="Calibri" panose="020F0502020204030204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231503" y="420256"/>
            <a:ext cx="3626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Second Part:</a:t>
            </a:r>
            <a:r>
              <a:rPr lang="zh-CN" altLang="en-US" sz="36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生活</a:t>
            </a:r>
            <a:endParaRPr lang="zh-CN" altLang="en-US" sz="36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436394" y="3505521"/>
            <a:ext cx="3373495" cy="1"/>
          </a:xfrm>
          <a:prstGeom prst="line">
            <a:avLst/>
          </a:prstGeom>
          <a:ln>
            <a:solidFill>
              <a:srgbClr val="2E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0020" y="114300"/>
            <a:ext cx="4989760" cy="37408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7" y="1706611"/>
            <a:ext cx="3776341" cy="50370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65887" y="575474"/>
            <a:ext cx="5175773" cy="38803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81" y="3746709"/>
            <a:ext cx="4274748" cy="3204808"/>
          </a:xfrm>
          <a:prstGeom prst="rect">
            <a:avLst/>
          </a:prstGeom>
        </p:spPr>
      </p:pic>
    </p:spTree>
  </p:cSld>
  <p:clrMapOvr>
    <a:masterClrMapping/>
  </p:clrMapOvr>
  <p:transition spd="slow" advTm="367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180099" y="-2262509"/>
            <a:ext cx="299987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solidFill>
                  <a:srgbClr val="D18037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L</a:t>
            </a:r>
            <a:endParaRPr lang="zh-CN" altLang="en-US" sz="28700" dirty="0">
              <a:solidFill>
                <a:srgbClr val="D18037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54148" y="885464"/>
            <a:ext cx="9849853" cy="559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/>
              <a:ea typeface="微软雅黑" panose="020B0503020204020204" pitchFamily="34" charset="-122"/>
              <a:sym typeface="Calibri" panose="020F0502020204030204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255048" y="885464"/>
            <a:ext cx="46695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1.</a:t>
            </a:r>
            <a:r>
              <a:rPr lang="zh-CN" altLang="en-US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宿舍环境不如</a:t>
            </a:r>
            <a:r>
              <a:rPr lang="en-US" altLang="zh-CN" sz="3200" dirty="0" err="1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uic</a:t>
            </a:r>
            <a:endParaRPr lang="en-US" altLang="zh-CN" sz="32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  <a:p>
            <a:pPr algn="r"/>
            <a:r>
              <a:rPr lang="en-US" altLang="zh-CN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2.</a:t>
            </a:r>
            <a:r>
              <a:rPr lang="zh-CN" altLang="en-US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宿舍周围有体育馆，娱乐室</a:t>
            </a:r>
            <a:endParaRPr lang="en-US" altLang="zh-CN" sz="32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  <a:p>
            <a:pPr algn="r"/>
            <a:r>
              <a:rPr lang="en-US" altLang="zh-CN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3.</a:t>
            </a:r>
            <a:r>
              <a:rPr lang="zh-CN" altLang="en-US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公园和草坪可供休息</a:t>
            </a:r>
            <a:endParaRPr lang="en-US" altLang="zh-CN" sz="32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  <a:p>
            <a:pPr algn="r"/>
            <a:r>
              <a:rPr lang="en-US" altLang="zh-CN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4.</a:t>
            </a:r>
            <a:r>
              <a:rPr lang="zh-CN" altLang="en-US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丰富的文化活动</a:t>
            </a:r>
            <a:endParaRPr lang="en-US" altLang="zh-CN" sz="32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  <a:p>
            <a:pPr algn="r"/>
            <a:r>
              <a:rPr lang="en-US" altLang="zh-CN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5.</a:t>
            </a:r>
            <a:r>
              <a:rPr lang="zh-CN" altLang="en-US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位于市中心，治安较好</a:t>
            </a:r>
            <a:endParaRPr lang="en-US" altLang="zh-CN" sz="32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  <a:p>
            <a:pPr algn="r"/>
            <a:r>
              <a:rPr lang="en-US" altLang="zh-CN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6.</a:t>
            </a:r>
            <a:r>
              <a:rPr lang="zh-CN" altLang="en-US" sz="3200" dirty="0">
                <a:solidFill>
                  <a:srgbClr val="2E3864"/>
                </a:solidFill>
                <a:latin typeface="Calibri" panose="020F0502020204030204"/>
                <a:ea typeface="微软雅黑" panose="020B0503020204020204" pitchFamily="34" charset="-122"/>
                <a:cs typeface="Segoe UI Black" panose="020B0A02040204020203" pitchFamily="34" charset="0"/>
                <a:sym typeface="Calibri" panose="020F0502020204030204"/>
              </a:rPr>
              <a:t>物价较高</a:t>
            </a:r>
            <a:endParaRPr lang="zh-CN" altLang="en-US" sz="3200" dirty="0">
              <a:solidFill>
                <a:srgbClr val="2E3864"/>
              </a:solidFill>
              <a:latin typeface="Calibri" panose="020F0502020204030204"/>
              <a:ea typeface="微软雅黑" panose="020B0503020204020204" pitchFamily="34" charset="-122"/>
              <a:cs typeface="Segoe UI Black" panose="020B0A02040204020203" pitchFamily="34" charset="0"/>
              <a:sym typeface="Calibri" panose="020F050202020403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27" y="-8046"/>
            <a:ext cx="4071701" cy="3054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21" y="3046528"/>
            <a:ext cx="5083948" cy="38114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729" y="1952"/>
            <a:ext cx="3100946" cy="41362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827" y="3927141"/>
            <a:ext cx="3781399" cy="2834941"/>
          </a:xfrm>
          <a:prstGeom prst="rect">
            <a:avLst/>
          </a:prstGeom>
        </p:spPr>
      </p:pic>
    </p:spTree>
  </p:cSld>
  <p:clrMapOvr>
    <a:masterClrMapping/>
  </p:clrMapOvr>
  <p:transition spd="slow" advTm="318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27" grpId="0"/>
    </p:bldLst>
  </p:timing>
</p:sld>
</file>

<file path=ppt/tags/tag1.xml><?xml version="1.0" encoding="utf-8"?>
<p:tagLst xmlns:p="http://schemas.openxmlformats.org/presentationml/2006/main">
  <p:tag name="commondata" val="eyJoZGlkIjoiN2JhMDFmNjM4NTlkM2E4MzRjZmY2NThhYzRmNGZkOWU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1112</Words>
  <Application>WPS 演示</Application>
  <PresentationFormat>宽屏</PresentationFormat>
  <Paragraphs>136</Paragraphs>
  <Slides>13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Segoe UI Black</vt:lpstr>
      <vt:lpstr>Calibri</vt:lpstr>
      <vt:lpstr>Arial Unicode MS</vt:lpstr>
      <vt:lpstr>Calibri Light</vt:lpstr>
      <vt:lpstr>Calibri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周一周三周五上课，周二周四休息，周末自由活动，可以选择自主出行，也可以参加学校提供的课外活动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欧美风</dc:title>
  <dc:creator>第一PPT</dc:creator>
  <cp:keywords>www.1ppt.com</cp:keywords>
  <dc:description>www.1ppt.com</dc:description>
  <cp:lastModifiedBy>凱莉呀</cp:lastModifiedBy>
  <cp:revision>12</cp:revision>
  <dcterms:created xsi:type="dcterms:W3CDTF">2017-07-26T15:29:00Z</dcterms:created>
  <dcterms:modified xsi:type="dcterms:W3CDTF">2024-11-18T06:57:30Z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5777ECB5F5764D3B9006C7B856C36B94_13</vt:lpwstr>
  </property>
  <property fmtid="{D5CDD505-2E9C-101B-9397-08002B2CF9AE}" pid="3" name="KSOProductBuildVer">
    <vt:lpwstr>2052-12.1.0.18608</vt:lpwstr>
  </property>
</Properties>
</file>