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Montserrat Heavy" charset="1" panose="00000A00000000000000"/>
      <p:regular r:id="rId20"/>
    </p:embeddedFont>
    <p:embeddedFont>
      <p:font typeface="思源黑体 1" charset="1" panose="020B0500000000000000"/>
      <p:regular r:id="rId21"/>
    </p:embeddedFont>
    <p:embeddedFont>
      <p:font typeface="Montserrat Semi-Bold" charset="1" panose="00000700000000000000"/>
      <p:regular r:id="rId22"/>
    </p:embeddedFont>
    <p:embeddedFont>
      <p:font typeface="思源黑体 2" charset="1" panose="020B0500000000000000"/>
      <p:regular r:id="rId23"/>
    </p:embeddedFont>
    <p:embeddedFont>
      <p:font typeface="思源黑体 2 Bold" charset="1" panose="020B0800000000000000"/>
      <p:regular r:id="rId24"/>
    </p:embeddedFont>
    <p:embeddedFont>
      <p:font typeface="Montserrat Medium" charset="1" panose="00000600000000000000"/>
      <p:regular r:id="rId25"/>
    </p:embeddedFont>
    <p:embeddedFont>
      <p:font typeface="Montserrat Bold" charset="1" panose="00000800000000000000"/>
      <p:regular r:id="rId26"/>
    </p:embeddedFont>
    <p:embeddedFont>
      <p:font typeface="思源黑体 1 Bold" charset="1" panose="020B08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101298"/>
            <a:ext cx="18288000" cy="5406688"/>
            <a:chOff x="0" y="0"/>
            <a:chExt cx="2833290" cy="83763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3290" cy="837637"/>
            </a:xfrm>
            <a:custGeom>
              <a:avLst/>
              <a:gdLst/>
              <a:ahLst/>
              <a:cxnLst/>
              <a:rect r="r" b="b" t="t" l="l"/>
              <a:pathLst>
                <a:path h="837637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837637"/>
                  </a:lnTo>
                  <a:lnTo>
                    <a:pt x="0" y="837637"/>
                  </a:lnTo>
                  <a:close/>
                </a:path>
              </a:pathLst>
            </a:custGeom>
            <a:blipFill>
              <a:blip r:embed="rId2"/>
              <a:stretch>
                <a:fillRect l="0" t="-62784" r="0" b="-6278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59586" y="6949006"/>
            <a:ext cx="15568828" cy="2082092"/>
            <a:chOff x="0" y="0"/>
            <a:chExt cx="20758438" cy="2776122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9525"/>
              <a:ext cx="20758438" cy="17819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57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994141"/>
              <a:ext cx="20758438" cy="17819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579"/>
                </a:lnSpc>
              </a:pPr>
              <a:r>
                <a:rPr lang="en-US" b="true" sz="8816" spc="176">
                  <a:solidFill>
                    <a:srgbClr val="000000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ESADE暑校分享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485306" y="475671"/>
            <a:ext cx="1157823" cy="33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215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自我介绍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871828" y="475671"/>
            <a:ext cx="115782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215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选择原因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39118" y="9210675"/>
            <a:ext cx="8809764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1759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24ACCT黄绎如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58349" y="475671"/>
            <a:ext cx="115782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215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学术体验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644870" y="475671"/>
            <a:ext cx="115782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215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生活体验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13738" y="2712064"/>
            <a:ext cx="5627473" cy="4862872"/>
            <a:chOff x="0" y="0"/>
            <a:chExt cx="1482133" cy="12807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82133" cy="1280757"/>
            </a:xfrm>
            <a:custGeom>
              <a:avLst/>
              <a:gdLst/>
              <a:ahLst/>
              <a:cxnLst/>
              <a:rect r="r" b="b" t="t" l="l"/>
              <a:pathLst>
                <a:path h="1280757" w="1482133">
                  <a:moveTo>
                    <a:pt x="0" y="0"/>
                  </a:moveTo>
                  <a:lnTo>
                    <a:pt x="1482133" y="0"/>
                  </a:lnTo>
                  <a:lnTo>
                    <a:pt x="1482133" y="1280757"/>
                  </a:lnTo>
                  <a:lnTo>
                    <a:pt x="0" y="1280757"/>
                  </a:lnTo>
                  <a:close/>
                </a:path>
              </a:pathLst>
            </a:custGeom>
            <a:solidFill>
              <a:srgbClr val="11111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82133" cy="1318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1977364" y="3763577"/>
            <a:ext cx="4500222" cy="1492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63"/>
              </a:lnSpc>
              <a:spcBef>
                <a:spcPct val="0"/>
              </a:spcBef>
            </a:pPr>
            <a:r>
              <a:rPr lang="en-US" sz="8759" b="true">
                <a:solidFill>
                  <a:srgbClr val="FFFFFF"/>
                </a:solidFill>
                <a:latin typeface="思源黑体 2 Bold"/>
                <a:ea typeface="思源黑体 2 Bold"/>
                <a:cs typeface="思源黑体 2 Bold"/>
                <a:sym typeface="思源黑体 2 Bold"/>
              </a:rPr>
              <a:t>生活体验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67284" y="3744527"/>
            <a:ext cx="5954456" cy="1707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35"/>
              </a:lnSpc>
              <a:spcBef>
                <a:spcPct val="0"/>
              </a:spcBef>
            </a:pPr>
            <a:r>
              <a:rPr lang="en-US" b="true" sz="10025">
                <a:solidFill>
                  <a:srgbClr val="11111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 04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3402" y="738800"/>
            <a:ext cx="289900" cy="289900"/>
            <a:chOff x="0" y="0"/>
            <a:chExt cx="76352" cy="763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6352" cy="76352"/>
            </a:xfrm>
            <a:custGeom>
              <a:avLst/>
              <a:gdLst/>
              <a:ahLst/>
              <a:cxnLst/>
              <a:rect r="r" b="b" t="t" l="l"/>
              <a:pathLst>
                <a:path h="76352" w="76352">
                  <a:moveTo>
                    <a:pt x="0" y="0"/>
                  </a:moveTo>
                  <a:lnTo>
                    <a:pt x="76352" y="0"/>
                  </a:lnTo>
                  <a:lnTo>
                    <a:pt x="76352" y="76352"/>
                  </a:lnTo>
                  <a:lnTo>
                    <a:pt x="0" y="7635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76352" cy="10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560883" y="1965021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59398" y="1965021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60141" y="1965021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82212" y="536188"/>
            <a:ext cx="3717860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000000"/>
                </a:solidFill>
                <a:latin typeface="思源黑体 2 Bold"/>
                <a:ea typeface="思源黑体 2 Bold"/>
                <a:cs typeface="思源黑体 2 Bold"/>
                <a:sym typeface="思源黑体 2 Bold"/>
              </a:rPr>
              <a:t>饮食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3402" y="738800"/>
            <a:ext cx="289900" cy="289900"/>
            <a:chOff x="0" y="0"/>
            <a:chExt cx="76352" cy="763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6352" cy="76352"/>
            </a:xfrm>
            <a:custGeom>
              <a:avLst/>
              <a:gdLst/>
              <a:ahLst/>
              <a:cxnLst/>
              <a:rect r="r" b="b" t="t" l="l"/>
              <a:pathLst>
                <a:path h="76352" w="76352">
                  <a:moveTo>
                    <a:pt x="0" y="0"/>
                  </a:moveTo>
                  <a:lnTo>
                    <a:pt x="76352" y="0"/>
                  </a:lnTo>
                  <a:lnTo>
                    <a:pt x="76352" y="76352"/>
                  </a:lnTo>
                  <a:lnTo>
                    <a:pt x="0" y="7635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76352" cy="10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063263" y="1965021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60141" y="1965021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59022" y="1965021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82212" y="536188"/>
            <a:ext cx="3717860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000000"/>
                </a:solidFill>
                <a:latin typeface="思源黑体 2 Bold"/>
                <a:ea typeface="思源黑体 2 Bold"/>
                <a:cs typeface="思源黑体 2 Bold"/>
                <a:sym typeface="思源黑体 2 Bold"/>
              </a:rPr>
              <a:t>文化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3402" y="738800"/>
            <a:ext cx="289900" cy="289900"/>
            <a:chOff x="0" y="0"/>
            <a:chExt cx="76352" cy="763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6352" cy="76352"/>
            </a:xfrm>
            <a:custGeom>
              <a:avLst/>
              <a:gdLst/>
              <a:ahLst/>
              <a:cxnLst/>
              <a:rect r="r" b="b" t="t" l="l"/>
              <a:pathLst>
                <a:path h="76352" w="76352">
                  <a:moveTo>
                    <a:pt x="0" y="0"/>
                  </a:moveTo>
                  <a:lnTo>
                    <a:pt x="76352" y="0"/>
                  </a:lnTo>
                  <a:lnTo>
                    <a:pt x="76352" y="76352"/>
                  </a:lnTo>
                  <a:lnTo>
                    <a:pt x="0" y="7635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76352" cy="10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42991" y="1965021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60141" y="1965021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577290" y="1965021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82212" y="536188"/>
            <a:ext cx="3717860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000000"/>
                </a:solidFill>
                <a:latin typeface="思源黑体 2 Bold"/>
                <a:ea typeface="思源黑体 2 Bold"/>
                <a:cs typeface="思源黑体 2 Bold"/>
                <a:sym typeface="思源黑体 2 Bold"/>
              </a:rPr>
              <a:t>周边旅游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59586" y="3834534"/>
            <a:ext cx="15568828" cy="133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79"/>
              </a:lnSpc>
            </a:pPr>
            <a:r>
              <a:rPr lang="en-US" b="true" sz="8816" spc="176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THANK</a:t>
            </a:r>
            <a:r>
              <a:rPr lang="en-US" b="true" sz="8816" spc="176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YOU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59586" y="4575540"/>
            <a:ext cx="15568828" cy="133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79"/>
              </a:lnSpc>
            </a:pPr>
            <a:r>
              <a:rPr lang="en-US" b="true" sz="8816" spc="176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THANK YOU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739118" y="6089221"/>
            <a:ext cx="8809764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 spc="3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感谢聆听！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H="true">
            <a:off x="8245736" y="607082"/>
            <a:ext cx="0" cy="9072836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flipH="true">
            <a:off x="8897065" y="2502465"/>
            <a:ext cx="8695359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H="true">
            <a:off x="8897065" y="4757585"/>
            <a:ext cx="8695359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H="true">
            <a:off x="8897065" y="7012705"/>
            <a:ext cx="8695359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H="true">
            <a:off x="8897065" y="9267825"/>
            <a:ext cx="8695359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7259300" y="1519718"/>
            <a:ext cx="289900" cy="289900"/>
            <a:chOff x="0" y="0"/>
            <a:chExt cx="76352" cy="7635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6352" cy="76352"/>
            </a:xfrm>
            <a:custGeom>
              <a:avLst/>
              <a:gdLst/>
              <a:ahLst/>
              <a:cxnLst/>
              <a:rect r="r" b="b" t="t" l="l"/>
              <a:pathLst>
                <a:path h="76352" w="76352">
                  <a:moveTo>
                    <a:pt x="0" y="0"/>
                  </a:moveTo>
                  <a:lnTo>
                    <a:pt x="76352" y="0"/>
                  </a:lnTo>
                  <a:lnTo>
                    <a:pt x="76352" y="76352"/>
                  </a:lnTo>
                  <a:lnTo>
                    <a:pt x="0" y="7635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76352" cy="10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7259300" y="3827679"/>
            <a:ext cx="289900" cy="289900"/>
            <a:chOff x="0" y="0"/>
            <a:chExt cx="76352" cy="7635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6352" cy="76352"/>
            </a:xfrm>
            <a:custGeom>
              <a:avLst/>
              <a:gdLst/>
              <a:ahLst/>
              <a:cxnLst/>
              <a:rect r="r" b="b" t="t" l="l"/>
              <a:pathLst>
                <a:path h="76352" w="76352">
                  <a:moveTo>
                    <a:pt x="0" y="0"/>
                  </a:moveTo>
                  <a:lnTo>
                    <a:pt x="76352" y="0"/>
                  </a:lnTo>
                  <a:lnTo>
                    <a:pt x="76352" y="76352"/>
                  </a:lnTo>
                  <a:lnTo>
                    <a:pt x="0" y="7635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76352" cy="10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7259300" y="6079509"/>
            <a:ext cx="289900" cy="289900"/>
            <a:chOff x="0" y="0"/>
            <a:chExt cx="76352" cy="7635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6352" cy="76352"/>
            </a:xfrm>
            <a:custGeom>
              <a:avLst/>
              <a:gdLst/>
              <a:ahLst/>
              <a:cxnLst/>
              <a:rect r="r" b="b" t="t" l="l"/>
              <a:pathLst>
                <a:path h="76352" w="76352">
                  <a:moveTo>
                    <a:pt x="0" y="0"/>
                  </a:moveTo>
                  <a:lnTo>
                    <a:pt x="76352" y="0"/>
                  </a:lnTo>
                  <a:lnTo>
                    <a:pt x="76352" y="76352"/>
                  </a:lnTo>
                  <a:lnTo>
                    <a:pt x="0" y="7635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76352" cy="10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7259300" y="8334630"/>
            <a:ext cx="289900" cy="289900"/>
            <a:chOff x="0" y="0"/>
            <a:chExt cx="76352" cy="7635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6352" cy="76352"/>
            </a:xfrm>
            <a:custGeom>
              <a:avLst/>
              <a:gdLst/>
              <a:ahLst/>
              <a:cxnLst/>
              <a:rect r="r" b="b" t="t" l="l"/>
              <a:pathLst>
                <a:path h="76352" w="76352">
                  <a:moveTo>
                    <a:pt x="0" y="0"/>
                  </a:moveTo>
                  <a:lnTo>
                    <a:pt x="76352" y="0"/>
                  </a:lnTo>
                  <a:lnTo>
                    <a:pt x="76352" y="76352"/>
                  </a:lnTo>
                  <a:lnTo>
                    <a:pt x="0" y="7635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76352" cy="10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631995" y="3322960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822312" y="1518694"/>
            <a:ext cx="6387083" cy="1664246"/>
            <a:chOff x="0" y="0"/>
            <a:chExt cx="8516111" cy="2218995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0"/>
              <a:ext cx="8516111" cy="1431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56"/>
                </a:lnSpc>
              </a:pPr>
              <a:r>
                <a:rPr lang="en-US" b="true" sz="7047" spc="140">
                  <a:solidFill>
                    <a:srgbClr val="000000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CONT</a:t>
              </a:r>
              <a:r>
                <a:rPr lang="en-US" b="true" sz="7047" spc="140">
                  <a:solidFill>
                    <a:srgbClr val="000000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ENTS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787039"/>
              <a:ext cx="8516111" cy="1431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56"/>
                </a:lnSpc>
              </a:pPr>
              <a:r>
                <a:rPr lang="en-US" b="true" sz="7047" spc="140">
                  <a:solidFill>
                    <a:srgbClr val="000000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CONT</a:t>
              </a:r>
              <a:r>
                <a:rPr lang="en-US" b="true" sz="7047" spc="140">
                  <a:solidFill>
                    <a:srgbClr val="000000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ENTS 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9008278" y="1131243"/>
            <a:ext cx="1763821" cy="10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6"/>
              </a:lnSpc>
            </a:pPr>
            <a:r>
              <a:rPr lang="en-US" b="true" sz="7047" spc="14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01.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088473" y="1069230"/>
            <a:ext cx="3173311" cy="746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15"/>
              </a:lnSpc>
              <a:spcBef>
                <a:spcPct val="0"/>
              </a:spcBef>
            </a:pPr>
            <a:r>
              <a:rPr lang="en-US" sz="4368">
                <a:solidFill>
                  <a:srgbClr val="000000"/>
                </a:solidFill>
                <a:latin typeface="思源黑体 2"/>
                <a:ea typeface="思源黑体 2"/>
                <a:cs typeface="思源黑体 2"/>
                <a:sym typeface="思源黑体 2"/>
              </a:rPr>
              <a:t>自我介绍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008278" y="3439204"/>
            <a:ext cx="1763821" cy="10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6"/>
              </a:lnSpc>
            </a:pPr>
            <a:r>
              <a:rPr lang="en-US" b="true" sz="7047" spc="14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02.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088473" y="3377191"/>
            <a:ext cx="3173311" cy="746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15"/>
              </a:lnSpc>
              <a:spcBef>
                <a:spcPct val="0"/>
              </a:spcBef>
            </a:pPr>
            <a:r>
              <a:rPr lang="en-US" sz="4368">
                <a:solidFill>
                  <a:srgbClr val="000000"/>
                </a:solidFill>
                <a:latin typeface="思源黑体 2"/>
                <a:ea typeface="思源黑体 2"/>
                <a:cs typeface="思源黑体 2"/>
                <a:sym typeface="思源黑体 2"/>
              </a:rPr>
              <a:t>选择原因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008278" y="5691035"/>
            <a:ext cx="1763821" cy="10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6"/>
              </a:lnSpc>
            </a:pPr>
            <a:r>
              <a:rPr lang="en-US" b="true" sz="7047" spc="14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03.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088473" y="5629021"/>
            <a:ext cx="3173311" cy="746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15"/>
              </a:lnSpc>
              <a:spcBef>
                <a:spcPct val="0"/>
              </a:spcBef>
            </a:pPr>
            <a:r>
              <a:rPr lang="en-US" sz="4368">
                <a:solidFill>
                  <a:srgbClr val="000000"/>
                </a:solidFill>
                <a:latin typeface="思源黑体 2"/>
                <a:ea typeface="思源黑体 2"/>
                <a:cs typeface="思源黑体 2"/>
                <a:sym typeface="思源黑体 2"/>
              </a:rPr>
              <a:t>学术体验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008278" y="7946155"/>
            <a:ext cx="1763821" cy="10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6"/>
              </a:lnSpc>
            </a:pPr>
            <a:r>
              <a:rPr lang="en-US" b="true" sz="7047" spc="14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04.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088473" y="7884142"/>
            <a:ext cx="3173311" cy="746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15"/>
              </a:lnSpc>
              <a:spcBef>
                <a:spcPct val="0"/>
              </a:spcBef>
            </a:pPr>
            <a:r>
              <a:rPr lang="en-US" sz="4368">
                <a:solidFill>
                  <a:srgbClr val="000000"/>
                </a:solidFill>
                <a:latin typeface="思源黑体 2"/>
                <a:ea typeface="思源黑体 2"/>
                <a:cs typeface="思源黑体 2"/>
                <a:sym typeface="思源黑体 2"/>
              </a:rPr>
              <a:t>生活体验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195650" y="2712064"/>
            <a:ext cx="5627473" cy="4862872"/>
            <a:chOff x="0" y="0"/>
            <a:chExt cx="1482133" cy="12807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82133" cy="1280757"/>
            </a:xfrm>
            <a:custGeom>
              <a:avLst/>
              <a:gdLst/>
              <a:ahLst/>
              <a:cxnLst/>
              <a:rect r="r" b="b" t="t" l="l"/>
              <a:pathLst>
                <a:path h="1280757" w="1482133">
                  <a:moveTo>
                    <a:pt x="0" y="0"/>
                  </a:moveTo>
                  <a:lnTo>
                    <a:pt x="1482133" y="0"/>
                  </a:lnTo>
                  <a:lnTo>
                    <a:pt x="1482133" y="1280757"/>
                  </a:lnTo>
                  <a:lnTo>
                    <a:pt x="0" y="1280757"/>
                  </a:lnTo>
                  <a:close/>
                </a:path>
              </a:pathLst>
            </a:custGeom>
            <a:solidFill>
              <a:srgbClr val="11111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82133" cy="1318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flipH="true">
            <a:off x="11766010" y="5429560"/>
            <a:ext cx="403331" cy="403331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1759275" y="3763577"/>
            <a:ext cx="4500222" cy="1491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63"/>
              </a:lnSpc>
              <a:spcBef>
                <a:spcPct val="0"/>
              </a:spcBef>
            </a:pPr>
            <a:r>
              <a:rPr lang="en-US" sz="8759" b="true">
                <a:solidFill>
                  <a:srgbClr val="FFFFFF"/>
                </a:solidFill>
                <a:latin typeface="思源黑体 2 Bold"/>
                <a:ea typeface="思源黑体 2 Bold"/>
                <a:cs typeface="思源黑体 2 Bold"/>
                <a:sym typeface="思源黑体 2 Bold"/>
              </a:rPr>
              <a:t>自我介绍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59275" y="5985455"/>
            <a:ext cx="4500222" cy="339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 spc="118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SELF-INTRODUCTION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722011"/>
            <a:ext cx="5954456" cy="1707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35"/>
              </a:lnSpc>
              <a:spcBef>
                <a:spcPct val="0"/>
              </a:spcBef>
            </a:pPr>
            <a:r>
              <a:rPr lang="en-US" b="true" sz="10025">
                <a:solidFill>
                  <a:srgbClr val="11111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 01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13738" y="2712064"/>
            <a:ext cx="5627473" cy="4862872"/>
            <a:chOff x="0" y="0"/>
            <a:chExt cx="1482133" cy="12807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82133" cy="1280757"/>
            </a:xfrm>
            <a:custGeom>
              <a:avLst/>
              <a:gdLst/>
              <a:ahLst/>
              <a:cxnLst/>
              <a:rect r="r" b="b" t="t" l="l"/>
              <a:pathLst>
                <a:path h="1280757" w="1482133">
                  <a:moveTo>
                    <a:pt x="0" y="0"/>
                  </a:moveTo>
                  <a:lnTo>
                    <a:pt x="1482133" y="0"/>
                  </a:lnTo>
                  <a:lnTo>
                    <a:pt x="1482133" y="1280757"/>
                  </a:lnTo>
                  <a:lnTo>
                    <a:pt x="0" y="1280757"/>
                  </a:lnTo>
                  <a:close/>
                </a:path>
              </a:pathLst>
            </a:custGeom>
            <a:solidFill>
              <a:srgbClr val="11111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82133" cy="1318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1977364" y="3763577"/>
            <a:ext cx="4500222" cy="1492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63"/>
              </a:lnSpc>
              <a:spcBef>
                <a:spcPct val="0"/>
              </a:spcBef>
            </a:pPr>
            <a:r>
              <a:rPr lang="en-US" sz="8759" b="true">
                <a:solidFill>
                  <a:srgbClr val="FFFFFF"/>
                </a:solidFill>
                <a:latin typeface="思源黑体 2 Bold"/>
                <a:ea typeface="思源黑体 2 Bold"/>
                <a:cs typeface="思源黑体 2 Bold"/>
                <a:sym typeface="思源黑体 2 Bold"/>
              </a:rPr>
              <a:t>选择原因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14568" y="3744527"/>
            <a:ext cx="5954456" cy="1707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35"/>
              </a:lnSpc>
              <a:spcBef>
                <a:spcPct val="0"/>
              </a:spcBef>
            </a:pPr>
            <a:r>
              <a:rPr lang="en-US" b="true" sz="10025">
                <a:solidFill>
                  <a:srgbClr val="11111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 02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40818"/>
            <a:ext cx="18288000" cy="5866412"/>
            <a:chOff x="0" y="0"/>
            <a:chExt cx="4816593" cy="15450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545063"/>
            </a:xfrm>
            <a:custGeom>
              <a:avLst/>
              <a:gdLst/>
              <a:ahLst/>
              <a:cxnLst/>
              <a:rect r="r" b="b" t="t" l="l"/>
              <a:pathLst>
                <a:path h="154506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45063"/>
                  </a:lnTo>
                  <a:lnTo>
                    <a:pt x="0" y="1545063"/>
                  </a:lnTo>
                  <a:close/>
                </a:path>
              </a:pathLst>
            </a:custGeom>
            <a:solidFill>
              <a:srgbClr val="11111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15926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87125" y="1889749"/>
            <a:ext cx="9147830" cy="7368551"/>
            <a:chOff x="0" y="0"/>
            <a:chExt cx="1352377" cy="10893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52377" cy="1089336"/>
            </a:xfrm>
            <a:custGeom>
              <a:avLst/>
              <a:gdLst/>
              <a:ahLst/>
              <a:cxnLst/>
              <a:rect r="r" b="b" t="t" l="l"/>
              <a:pathLst>
                <a:path h="1089336" w="1352377">
                  <a:moveTo>
                    <a:pt x="0" y="0"/>
                  </a:moveTo>
                  <a:lnTo>
                    <a:pt x="1352377" y="0"/>
                  </a:lnTo>
                  <a:lnTo>
                    <a:pt x="1352377" y="1089336"/>
                  </a:lnTo>
                  <a:lnTo>
                    <a:pt x="0" y="1089336"/>
                  </a:lnTo>
                  <a:close/>
                </a:path>
              </a:pathLst>
            </a:custGeom>
            <a:blipFill>
              <a:blip r:embed="rId2"/>
              <a:stretch>
                <a:fillRect l="-10369" t="0" r="-10369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863402" y="738800"/>
            <a:ext cx="289900" cy="289900"/>
            <a:chOff x="0" y="0"/>
            <a:chExt cx="76352" cy="7635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6352" cy="76352"/>
            </a:xfrm>
            <a:custGeom>
              <a:avLst/>
              <a:gdLst/>
              <a:ahLst/>
              <a:cxnLst/>
              <a:rect r="r" b="b" t="t" l="l"/>
              <a:pathLst>
                <a:path h="76352" w="76352">
                  <a:moveTo>
                    <a:pt x="0" y="0"/>
                  </a:moveTo>
                  <a:lnTo>
                    <a:pt x="76352" y="0"/>
                  </a:lnTo>
                  <a:lnTo>
                    <a:pt x="76352" y="76352"/>
                  </a:lnTo>
                  <a:lnTo>
                    <a:pt x="0" y="7635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76352" cy="10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943815" y="4689183"/>
            <a:ext cx="9076821" cy="339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年龄 | 28岁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92733" y="4426119"/>
            <a:ext cx="7628500" cy="3257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ESADE Business School 是欧洲顶尖商学院之一，隶属于西班牙Ramon Llull University，成立于 1958 年，总部位于巴塞罗那。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学校以创新商业教育和全球视野著称，长期位列欧洲商学院前十。其商科项目，尤其是战略、金融、创新与创业方向具有强势国际声誉。</a:t>
            </a:r>
          </a:p>
          <a:p>
            <a:pPr algn="l">
              <a:lnSpc>
                <a:spcPts val="2353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292733" y="2887111"/>
            <a:ext cx="9076821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0"/>
              </a:lnSpc>
              <a:spcBef>
                <a:spcPct val="0"/>
              </a:spcBef>
            </a:pPr>
            <a:r>
              <a:rPr lang="en-US" b="true" sz="7000">
                <a:solidFill>
                  <a:srgbClr val="FFFFFF"/>
                </a:solidFill>
                <a:latin typeface="思源黑体 1 Bold"/>
                <a:ea typeface="思源黑体 1 Bold"/>
                <a:cs typeface="思源黑体 1 Bold"/>
                <a:sym typeface="思源黑体 1 Bold"/>
              </a:rPr>
              <a:t>ESADE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2212" y="536188"/>
            <a:ext cx="3717860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000000"/>
                </a:solidFill>
                <a:latin typeface="思源黑体 2 Bold"/>
                <a:ea typeface="思源黑体 2 Bold"/>
                <a:cs typeface="思源黑体 2 Bold"/>
                <a:sym typeface="思源黑体 2 Bold"/>
              </a:rPr>
              <a:t>学校背景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3402" y="738800"/>
            <a:ext cx="289900" cy="289900"/>
            <a:chOff x="0" y="0"/>
            <a:chExt cx="76352" cy="763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6352" cy="76352"/>
            </a:xfrm>
            <a:custGeom>
              <a:avLst/>
              <a:gdLst/>
              <a:ahLst/>
              <a:cxnLst/>
              <a:rect r="r" b="b" t="t" l="l"/>
              <a:pathLst>
                <a:path h="76352" w="76352">
                  <a:moveTo>
                    <a:pt x="0" y="0"/>
                  </a:moveTo>
                  <a:lnTo>
                    <a:pt x="76352" y="0"/>
                  </a:lnTo>
                  <a:lnTo>
                    <a:pt x="76352" y="76352"/>
                  </a:lnTo>
                  <a:lnTo>
                    <a:pt x="0" y="7635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76352" cy="10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63402" y="2013725"/>
            <a:ext cx="5278528" cy="7038038"/>
          </a:xfrm>
          <a:custGeom>
            <a:avLst/>
            <a:gdLst/>
            <a:ahLst/>
            <a:cxnLst/>
            <a:rect r="r" b="b" t="t" l="l"/>
            <a:pathLst>
              <a:path h="7038038" w="5278528">
                <a:moveTo>
                  <a:pt x="0" y="0"/>
                </a:moveTo>
                <a:lnTo>
                  <a:pt x="5278528" y="0"/>
                </a:lnTo>
                <a:lnTo>
                  <a:pt x="5278528" y="7038038"/>
                </a:lnTo>
                <a:lnTo>
                  <a:pt x="0" y="7038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59631" y="2013725"/>
            <a:ext cx="5278528" cy="7038038"/>
          </a:xfrm>
          <a:custGeom>
            <a:avLst/>
            <a:gdLst/>
            <a:ahLst/>
            <a:cxnLst/>
            <a:rect r="r" b="b" t="t" l="l"/>
            <a:pathLst>
              <a:path h="7038038" w="5278528">
                <a:moveTo>
                  <a:pt x="0" y="0"/>
                </a:moveTo>
                <a:lnTo>
                  <a:pt x="5278528" y="0"/>
                </a:lnTo>
                <a:lnTo>
                  <a:pt x="5278528" y="7038038"/>
                </a:lnTo>
                <a:lnTo>
                  <a:pt x="0" y="7038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82212" y="536188"/>
            <a:ext cx="3717860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000000"/>
                </a:solidFill>
                <a:latin typeface="思源黑体 2 Bold"/>
                <a:ea typeface="思源黑体 2 Bold"/>
                <a:cs typeface="思源黑体 2 Bold"/>
                <a:sym typeface="思源黑体 2 Bold"/>
              </a:rPr>
              <a:t>生活文化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055860" y="3783319"/>
            <a:ext cx="5203440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</a:p>
          <a:p>
            <a:pPr algn="l" marL="604519" indent="-302260" lvl="1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位于欧洲西南、连接欧洲与拉美</a:t>
            </a:r>
            <a:r>
              <a:rPr lang="en-US" sz="2799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文化圈</a:t>
            </a:r>
            <a:r>
              <a:rPr lang="en-US" sz="2799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，地理位置优越</a:t>
            </a:r>
          </a:p>
          <a:p>
            <a:pPr algn="l">
              <a:lnSpc>
                <a:spcPts val="4479"/>
              </a:lnSpc>
            </a:pPr>
          </a:p>
          <a:p>
            <a:pPr algn="l" marL="604519" indent="-302260" lvl="1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美食多样、气候舒适、文化氛围热情友好</a:t>
            </a:r>
          </a:p>
          <a:p>
            <a:pPr algn="l">
              <a:lnSpc>
                <a:spcPts val="3200"/>
              </a:lnSpc>
            </a:pPr>
          </a:p>
          <a:p>
            <a:pPr algn="l">
              <a:lnSpc>
                <a:spcPts val="320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13738" y="2712064"/>
            <a:ext cx="5627473" cy="4862872"/>
            <a:chOff x="0" y="0"/>
            <a:chExt cx="1482133" cy="12807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82133" cy="1280757"/>
            </a:xfrm>
            <a:custGeom>
              <a:avLst/>
              <a:gdLst/>
              <a:ahLst/>
              <a:cxnLst/>
              <a:rect r="r" b="b" t="t" l="l"/>
              <a:pathLst>
                <a:path h="1280757" w="1482133">
                  <a:moveTo>
                    <a:pt x="0" y="0"/>
                  </a:moveTo>
                  <a:lnTo>
                    <a:pt x="1482133" y="0"/>
                  </a:lnTo>
                  <a:lnTo>
                    <a:pt x="1482133" y="1280757"/>
                  </a:lnTo>
                  <a:lnTo>
                    <a:pt x="0" y="1280757"/>
                  </a:lnTo>
                  <a:close/>
                </a:path>
              </a:pathLst>
            </a:custGeom>
            <a:solidFill>
              <a:srgbClr val="11111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82133" cy="1318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1977364" y="3763577"/>
            <a:ext cx="4500222" cy="1492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63"/>
              </a:lnSpc>
              <a:spcBef>
                <a:spcPct val="0"/>
              </a:spcBef>
            </a:pPr>
            <a:r>
              <a:rPr lang="en-US" sz="8759" b="true">
                <a:solidFill>
                  <a:srgbClr val="FFFFFF"/>
                </a:solidFill>
                <a:latin typeface="思源黑体 2 Bold"/>
                <a:ea typeface="思源黑体 2 Bold"/>
                <a:cs typeface="思源黑体 2 Bold"/>
                <a:sym typeface="思源黑体 2 Bold"/>
              </a:rPr>
              <a:t>学术体验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46789" y="3744527"/>
            <a:ext cx="5954456" cy="1707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35"/>
              </a:lnSpc>
              <a:spcBef>
                <a:spcPct val="0"/>
              </a:spcBef>
            </a:pPr>
            <a:r>
              <a:rPr lang="en-US" b="true" sz="10025">
                <a:solidFill>
                  <a:srgbClr val="11111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 03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34101" y="1772206"/>
            <a:ext cx="3932406" cy="5243208"/>
          </a:xfrm>
          <a:custGeom>
            <a:avLst/>
            <a:gdLst/>
            <a:ahLst/>
            <a:cxnLst/>
            <a:rect r="r" b="b" t="t" l="l"/>
            <a:pathLst>
              <a:path h="5243208" w="3932406">
                <a:moveTo>
                  <a:pt x="0" y="0"/>
                </a:moveTo>
                <a:lnTo>
                  <a:pt x="3932406" y="0"/>
                </a:lnTo>
                <a:lnTo>
                  <a:pt x="3932406" y="5243208"/>
                </a:lnTo>
                <a:lnTo>
                  <a:pt x="0" y="5243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47507" y="1772206"/>
            <a:ext cx="3932406" cy="5243208"/>
          </a:xfrm>
          <a:custGeom>
            <a:avLst/>
            <a:gdLst/>
            <a:ahLst/>
            <a:cxnLst/>
            <a:rect r="r" b="b" t="t" l="l"/>
            <a:pathLst>
              <a:path h="5243208" w="3932406">
                <a:moveTo>
                  <a:pt x="0" y="0"/>
                </a:moveTo>
                <a:lnTo>
                  <a:pt x="3932406" y="0"/>
                </a:lnTo>
                <a:lnTo>
                  <a:pt x="3932406" y="5243208"/>
                </a:lnTo>
                <a:lnTo>
                  <a:pt x="0" y="52432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99296" y="1772206"/>
            <a:ext cx="3856192" cy="5243208"/>
          </a:xfrm>
          <a:custGeom>
            <a:avLst/>
            <a:gdLst/>
            <a:ahLst/>
            <a:cxnLst/>
            <a:rect r="r" b="b" t="t" l="l"/>
            <a:pathLst>
              <a:path h="5243208" w="3856192">
                <a:moveTo>
                  <a:pt x="0" y="0"/>
                </a:moveTo>
                <a:lnTo>
                  <a:pt x="3856193" y="0"/>
                </a:lnTo>
                <a:lnTo>
                  <a:pt x="3856193" y="5243208"/>
                </a:lnTo>
                <a:lnTo>
                  <a:pt x="0" y="5243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539" t="0" r="0" b="-4173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5891" y="1772206"/>
            <a:ext cx="3932406" cy="5243208"/>
          </a:xfrm>
          <a:custGeom>
            <a:avLst/>
            <a:gdLst/>
            <a:ahLst/>
            <a:cxnLst/>
            <a:rect r="r" b="b" t="t" l="l"/>
            <a:pathLst>
              <a:path h="5243208" w="3932406">
                <a:moveTo>
                  <a:pt x="0" y="0"/>
                </a:moveTo>
                <a:lnTo>
                  <a:pt x="3932405" y="0"/>
                </a:lnTo>
                <a:lnTo>
                  <a:pt x="3932405" y="5243208"/>
                </a:lnTo>
                <a:lnTo>
                  <a:pt x="0" y="52432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380374" y="8140095"/>
            <a:ext cx="3639860" cy="374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讨论密集、小组</a:t>
            </a:r>
            <a:r>
              <a:rPr lang="en-US" sz="2000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合作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380374" y="7555457"/>
            <a:ext cx="3639860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思源黑体 1 Bold"/>
                <a:ea typeface="思源黑体 1 Bold"/>
                <a:cs typeface="思源黑体 1 Bold"/>
                <a:sym typeface="思源黑体 1 Bold"/>
              </a:rPr>
              <a:t>课堂特点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492982" y="8140095"/>
            <a:ext cx="3538719" cy="374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多种选课组合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92982" y="7555457"/>
            <a:ext cx="3538719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思源黑体 1 Bold"/>
                <a:ea typeface="思源黑体 1 Bold"/>
                <a:cs typeface="思源黑体 1 Bold"/>
                <a:sym typeface="思源黑体 1 Bold"/>
              </a:rPr>
              <a:t>选课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267766" y="8140095"/>
            <a:ext cx="3639860" cy="374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国际教授、多行业</a:t>
            </a:r>
            <a:r>
              <a:rPr lang="en-US" sz="2000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实践者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267766" y="7555457"/>
            <a:ext cx="3639860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思源黑体 1 Bold"/>
                <a:ea typeface="思源黑体 1 Bold"/>
                <a:cs typeface="思源黑体 1 Bold"/>
                <a:sym typeface="思源黑体 1 Bold"/>
              </a:rPr>
              <a:t>老师背景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55158" y="8140095"/>
            <a:ext cx="3639860" cy="374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思源黑体 1"/>
                <a:ea typeface="思源黑体 1"/>
                <a:cs typeface="思源黑体 1"/>
                <a:sym typeface="思源黑体 1"/>
              </a:rPr>
              <a:t>案例、团队项目、公司访问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5158" y="7555457"/>
            <a:ext cx="3639860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思源黑体 1 Bold"/>
                <a:ea typeface="思源黑体 1 Bold"/>
                <a:cs typeface="思源黑体 1 Bold"/>
                <a:sym typeface="思源黑体 1 Bold"/>
              </a:rPr>
              <a:t>课程形式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3402" y="738800"/>
            <a:ext cx="289900" cy="289900"/>
            <a:chOff x="0" y="0"/>
            <a:chExt cx="76352" cy="763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6352" cy="76352"/>
            </a:xfrm>
            <a:custGeom>
              <a:avLst/>
              <a:gdLst/>
              <a:ahLst/>
              <a:cxnLst/>
              <a:rect r="r" b="b" t="t" l="l"/>
              <a:pathLst>
                <a:path h="76352" w="76352">
                  <a:moveTo>
                    <a:pt x="0" y="0"/>
                  </a:moveTo>
                  <a:lnTo>
                    <a:pt x="76352" y="0"/>
                  </a:lnTo>
                  <a:lnTo>
                    <a:pt x="76352" y="76352"/>
                  </a:lnTo>
                  <a:lnTo>
                    <a:pt x="0" y="7635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76352" cy="10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956189" y="1476583"/>
            <a:ext cx="10375622" cy="7781717"/>
          </a:xfrm>
          <a:custGeom>
            <a:avLst/>
            <a:gdLst/>
            <a:ahLst/>
            <a:cxnLst/>
            <a:rect r="r" b="b" t="t" l="l"/>
            <a:pathLst>
              <a:path h="7781717" w="10375622">
                <a:moveTo>
                  <a:pt x="0" y="0"/>
                </a:moveTo>
                <a:lnTo>
                  <a:pt x="10375622" y="0"/>
                </a:lnTo>
                <a:lnTo>
                  <a:pt x="10375622" y="7781717"/>
                </a:lnTo>
                <a:lnTo>
                  <a:pt x="0" y="7781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82212" y="536188"/>
            <a:ext cx="3717860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000000"/>
                </a:solidFill>
                <a:latin typeface="思源黑体 2 Bold"/>
                <a:ea typeface="思源黑体 2 Bold"/>
                <a:cs typeface="思源黑体 2 Bold"/>
                <a:sym typeface="思源黑体 2 Bold"/>
              </a:rPr>
              <a:t>个人收获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DAG3dYj89ZE</dc:identifier>
  <dcterms:modified xsi:type="dcterms:W3CDTF">2011-08-01T06:04:30Z</dcterms:modified>
  <cp:revision>1</cp:revision>
  <dc:title>米色简约风摄影师个人作品集演示文稿</dc:title>
</cp:coreProperties>
</file>