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8" r:id="rId2"/>
    <p:sldId id="280" r:id="rId3"/>
    <p:sldId id="257" r:id="rId4"/>
    <p:sldId id="259" r:id="rId5"/>
    <p:sldId id="260" r:id="rId6"/>
    <p:sldId id="281" r:id="rId7"/>
    <p:sldId id="262" r:id="rId8"/>
    <p:sldId id="282" r:id="rId9"/>
    <p:sldId id="276" r:id="rId10"/>
    <p:sldId id="266" r:id="rId11"/>
    <p:sldId id="274" r:id="rId12"/>
    <p:sldId id="265" r:id="rId13"/>
    <p:sldId id="270" r:id="rId14"/>
    <p:sldId id="283" r:id="rId15"/>
    <p:sldId id="272" r:id="rId16"/>
    <p:sldId id="284" r:id="rId17"/>
    <p:sldId id="288" r:id="rId18"/>
    <p:sldId id="289" r:id="rId19"/>
    <p:sldId id="290" r:id="rId20"/>
    <p:sldId id="291" r:id="rId21"/>
    <p:sldId id="267" r:id="rId22"/>
    <p:sldId id="287" r:id="rId23"/>
    <p:sldId id="264" r:id="rId24"/>
    <p:sldId id="279" r:id="rId25"/>
    <p:sldId id="292" r:id="rId26"/>
    <p:sldId id="293" r:id="rId27"/>
    <p:sldId id="294" r:id="rId28"/>
    <p:sldId id="295" r:id="rId29"/>
    <p:sldId id="296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AEAEA"/>
    <a:srgbClr val="E7E6E6"/>
    <a:srgbClr val="000000"/>
    <a:srgbClr val="FFFFCC"/>
    <a:srgbClr val="4472C4"/>
    <a:srgbClr val="D6DCE5"/>
    <a:srgbClr val="0070C0"/>
    <a:srgbClr val="344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6" y="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590637D-C6EE-4A2E-B517-05F38A99B3F2}" type="datetimeFigureOut">
              <a:rPr lang="zh-CN" altLang="en-US" smtClean="0"/>
              <a:pPr/>
              <a:t>2019/10/8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7DA4347-9214-47BC-B481-67F599E96F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510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22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3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771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177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873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7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38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685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735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710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77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110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1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282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941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14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3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23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91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21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98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9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4347-9214-47BC-B481-67F599E96F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40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7C4D-E2AF-4E29-95B1-C1B724B69E93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FF6F-838F-46DA-88A3-5941D63FF0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7C4D-E2AF-4E29-95B1-C1B724B69E93}" type="datetimeFigureOut">
              <a:rPr lang="zh-CN" altLang="en-US" smtClean="0"/>
              <a:t>2019/10/8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FF6F-838F-46DA-88A3-5941D63FF07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706228" y="64311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微软雅黑" panose="020B0503020204020204" pitchFamily="34" charset="-122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微软雅黑" panose="020B0503020204020204" pitchFamily="34" charset="-122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304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BE8203-D9A9-47B9-A5E4-F041F780A2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ABD4C-830B-49A2-B38F-3A2AAC62E329}" type="datetime1">
              <a:rPr lang="zh-CN" altLang="en-US"/>
              <a:pPr>
                <a:defRPr/>
              </a:pPr>
              <a:t>2019/10/8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C62859-59F8-41ED-893B-CD7EDCCA0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19DC0E-4B31-4995-B15F-013F1B1BDF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821DD-D8B7-4CCC-BF5D-863542A03475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6667C4D-E2AF-4E29-95B1-C1B724B69E93}" type="datetimeFigureOut">
              <a:rPr lang="zh-CN" altLang="en-US" smtClean="0"/>
              <a:pPr/>
              <a:t>2019/10/8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777FF6F-838F-46DA-88A3-5941D63FF0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544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62CD50-2C2A-47FC-B5DF-BE473543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300426"/>
            <a:ext cx="11211339" cy="618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矩形 27"/>
          <p:cNvSpPr/>
          <p:nvPr/>
        </p:nvSpPr>
        <p:spPr>
          <a:xfrm>
            <a:off x="1764632" y="1026695"/>
            <a:ext cx="8871284" cy="3721768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480160" y="2164304"/>
            <a:ext cx="7231678" cy="1446550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Simon Fraser University</a:t>
            </a: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西蒙菲莎大学暑期项目分享</a:t>
            </a:r>
          </a:p>
        </p:txBody>
      </p:sp>
      <p:sp>
        <p:nvSpPr>
          <p:cNvPr id="38" name="KSO_Shape"/>
          <p:cNvSpPr/>
          <p:nvPr/>
        </p:nvSpPr>
        <p:spPr>
          <a:xfrm>
            <a:off x="1110122" y="522677"/>
            <a:ext cx="693617" cy="693617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KSO_Shape"/>
          <p:cNvSpPr/>
          <p:nvPr/>
        </p:nvSpPr>
        <p:spPr>
          <a:xfrm flipH="1" flipV="1">
            <a:off x="10733167" y="4748463"/>
            <a:ext cx="680786" cy="680786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: 圆角 39"/>
          <p:cNvSpPr/>
          <p:nvPr/>
        </p:nvSpPr>
        <p:spPr>
          <a:xfrm>
            <a:off x="5031855" y="4230803"/>
            <a:ext cx="1941095" cy="368968"/>
          </a:xfrm>
          <a:prstGeom prst="roundRect">
            <a:avLst/>
          </a:prstGeom>
          <a:solidFill>
            <a:srgbClr val="344355">
              <a:alpha val="25882"/>
            </a:srgbClr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李欣然</a:t>
            </a:r>
          </a:p>
        </p:txBody>
      </p:sp>
      <p:sp>
        <p:nvSpPr>
          <p:cNvPr id="41" name="椭圆 40"/>
          <p:cNvSpPr/>
          <p:nvPr/>
        </p:nvSpPr>
        <p:spPr>
          <a:xfrm>
            <a:off x="5909320" y="5769620"/>
            <a:ext cx="373360" cy="373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haroni" pitchFamily="2" charset="-79"/>
              <a:ea typeface="微软雅黑" panose="020B0503020204020204" pitchFamily="34" charset="-122"/>
              <a:cs typeface="Aharoni" pitchFamily="2" charset="-79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002403" y="5862703"/>
            <a:ext cx="187194" cy="995297"/>
            <a:chOff x="6002403" y="5862703"/>
            <a:chExt cx="187194" cy="995297"/>
          </a:xfrm>
        </p:grpSpPr>
        <p:cxnSp>
          <p:nvCxnSpPr>
            <p:cNvPr id="43" name="直接连接符 42"/>
            <p:cNvCxnSpPr/>
            <p:nvPr/>
          </p:nvCxnSpPr>
          <p:spPr>
            <a:xfrm flipV="1">
              <a:off x="6096000" y="5956300"/>
              <a:ext cx="0" cy="9017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/>
            <p:cNvSpPr/>
            <p:nvPr/>
          </p:nvSpPr>
          <p:spPr>
            <a:xfrm>
              <a:off x="6002403" y="5862703"/>
              <a:ext cx="187194" cy="187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haroni" pitchFamily="2" charset="-79"/>
                <a:ea typeface="微软雅黑" panose="020B0503020204020204" pitchFamily="34" charset="-122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5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384">
        <p14:reveal/>
      </p:transition>
    </mc:Choice>
    <mc:Fallback xmlns="">
      <p:transition spd="med" advTm="2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</p:bldLst>
  </p:timing>
  <p:extLst>
    <p:ext uri="{E180D4A7-C9FB-4DFB-919C-405C955672EB}">
      <p14:showEvtLst xmlns:p14="http://schemas.microsoft.com/office/powerpoint/2010/main">
        <p14:playEvt time="1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B715D13-3BF0-4AFD-9E04-79EAE8E67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61" y="-66502"/>
            <a:ext cx="12666543" cy="742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D33E790-59DA-4869-8E07-E14D978B75D2}"/>
              </a:ext>
            </a:extLst>
          </p:cNvPr>
          <p:cNvSpPr/>
          <p:nvPr/>
        </p:nvSpPr>
        <p:spPr>
          <a:xfrm>
            <a:off x="66058" y="255299"/>
            <a:ext cx="11934304" cy="634740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A0CF114-59C2-4AD1-B42C-12B93D9CC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5" b="5212"/>
          <a:stretch/>
        </p:blipFill>
        <p:spPr>
          <a:xfrm>
            <a:off x="4468713" y="444251"/>
            <a:ext cx="2665182" cy="210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Date Placeholder 1"/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2400" y="6356350"/>
            <a:ext cx="267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8C9EBF-8559-471F-BF59-FB653F806DC2}" type="datetime1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微软雅黑" panose="020B0503020204020204" pitchFamily="34" charset="-122"/>
              </a:rPr>
              <a:pPr/>
              <a:t>10/8/2019</a:t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1307" y="2640501"/>
            <a:ext cx="3515676" cy="78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走进温哥华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0FDC09-3680-44DA-A445-A7DC8370FF01}"/>
              </a:ext>
            </a:extLst>
          </p:cNvPr>
          <p:cNvSpPr/>
          <p:nvPr/>
        </p:nvSpPr>
        <p:spPr>
          <a:xfrm>
            <a:off x="4616767" y="351520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Fly over Canada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卡皮拉诺吊桥公园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史坦利公园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煤气镇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加拿大广场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奥运村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格兰维尔岛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zh-CN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蓝莓庄园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7E2890-0E30-4ADD-AB6D-ED27BD3CA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3" y="412313"/>
            <a:ext cx="3966525" cy="6025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43F6D3D-9F4F-469F-803E-31669B71D6E6}"/>
              </a:ext>
            </a:extLst>
          </p:cNvPr>
          <p:cNvSpPr txBox="1"/>
          <p:nvPr/>
        </p:nvSpPr>
        <p:spPr>
          <a:xfrm>
            <a:off x="7500014" y="1479614"/>
            <a:ext cx="4397224" cy="544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项目分为两种：自选项目（学校付费）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自选项目（自费）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到达以后，带队老师介绍学校的项目，    同学们可以根据自己的需要进行选择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付费项目：奥运村，吊桥公园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包含中文导游，旅游大巴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价格：人民币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元左右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自行出游：白石镇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唐人街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47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455">
        <p14:reveal/>
      </p:transition>
    </mc:Choice>
    <mc:Fallback xmlns="">
      <p:transition spd="med" advTm="3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65DF76A-D6F5-446D-92F5-BEF97353C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713" y="0"/>
            <a:ext cx="13439873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F077F83-9DFD-4E67-BE85-B6458688943B}"/>
              </a:ext>
            </a:extLst>
          </p:cNvPr>
          <p:cNvSpPr/>
          <p:nvPr/>
        </p:nvSpPr>
        <p:spPr>
          <a:xfrm>
            <a:off x="252506" y="166978"/>
            <a:ext cx="11688418" cy="6524044"/>
          </a:xfrm>
          <a:prstGeom prst="rect">
            <a:avLst/>
          </a:prstGeom>
          <a:solidFill>
            <a:srgbClr val="D6DCE5">
              <a:alpha val="6588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58D326-E8A9-4AFF-9933-CA2C24620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8" y="237495"/>
            <a:ext cx="2714045" cy="2540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C0B229-3730-424E-BEF2-30F1E4F37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78" y="237495"/>
            <a:ext cx="3980955" cy="29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BBEE6B2-08F3-4621-9D4A-27F884C1D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8" y="2886324"/>
            <a:ext cx="2714045" cy="203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67E546A-82FF-487F-89EB-5F74A1E07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7" y="179306"/>
            <a:ext cx="4446494" cy="626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51F8C91-49EE-4FE5-8FFF-44DEE38FD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7" y="5053602"/>
            <a:ext cx="2714045" cy="1566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00FD631-FA3F-4F31-8D62-A48006E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78" y="3371744"/>
            <a:ext cx="3980955" cy="313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79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544">
        <p14:reveal/>
      </p:transition>
    </mc:Choice>
    <mc:Fallback xmlns="">
      <p:transition spd="med" advTm="3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FFA3D0-8F49-4F45-BBF3-47DEF2075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4" y="3094975"/>
            <a:ext cx="4295787" cy="32218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5893E2-BB37-400E-B168-E2399A130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33" y="541185"/>
            <a:ext cx="6418690" cy="577563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8324D2-C892-4D7A-8ADE-DA296C7D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4" y="541185"/>
            <a:ext cx="4295787" cy="24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706">
        <p14:reveal/>
      </p:transition>
    </mc:Choice>
    <mc:Fallback xmlns="">
      <p:transition spd="med" advTm="370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4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3CC6C52-AC74-4999-8E47-E899D056F572}"/>
              </a:ext>
            </a:extLst>
          </p:cNvPr>
          <p:cNvSpPr/>
          <p:nvPr/>
        </p:nvSpPr>
        <p:spPr>
          <a:xfrm>
            <a:off x="5923723" y="643466"/>
            <a:ext cx="5537724" cy="557106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" name="PA_文本框 8"/>
          <p:cNvSpPr txBox="1"/>
          <p:nvPr>
            <p:custDataLst>
              <p:tags r:id="rId1"/>
            </p:custDataLst>
          </p:nvPr>
        </p:nvSpPr>
        <p:spPr>
          <a:xfrm>
            <a:off x="6120688" y="643466"/>
            <a:ext cx="5243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准备工作</a:t>
            </a:r>
          </a:p>
        </p:txBody>
      </p:sp>
      <p:sp>
        <p:nvSpPr>
          <p:cNvPr id="10" name="PA_矩形 9"/>
          <p:cNvSpPr/>
          <p:nvPr>
            <p:custDataLst>
              <p:tags r:id="rId2"/>
            </p:custDataLst>
          </p:nvPr>
        </p:nvSpPr>
        <p:spPr>
          <a:xfrm>
            <a:off x="6023219" y="1576313"/>
            <a:ext cx="53407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申报暑期项目的开始和截至日期 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提交相应的资料（学校会列出清单）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办理签证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出行前，参考对方学校发放的介绍书，整理行李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haroni" pitchFamily="2" charset="-79"/>
              <a:sym typeface="Nixie One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关于坐飞机，应该备好颈枕，拖鞋，舒适的衣物，褪黑素（根据个人的需求），游戏机，数据线。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谷歌地图。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可以在淘宝上提前购买加拿大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手机卡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，但是暂时只是支持苹果，华为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mate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系列。当地也可以直接购买电话卡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笔记本电脑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温哥华日晒非常强，一把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伞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非常重要。</a:t>
            </a:r>
          </a:p>
          <a:p>
            <a:pPr marL="342900" indent="-342900">
              <a:buFont typeface="+mj-lt"/>
              <a:buAutoNum type="arabicPeriod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haroni" pitchFamily="2" charset="-79"/>
              <a:sym typeface="Nixie One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1D870C7-A242-46EC-96F1-BC07255E1FF9}"/>
              </a:ext>
            </a:extLst>
          </p:cNvPr>
          <p:cNvPicPr/>
          <p:nvPr/>
        </p:nvPicPr>
        <p:blipFill rotWithShape="1">
          <a:blip r:embed="rId5"/>
          <a:srcRect l="29497" t="16482" r="23670" b="7963"/>
          <a:stretch/>
        </p:blipFill>
        <p:spPr bwMode="auto">
          <a:xfrm>
            <a:off x="680806" y="643466"/>
            <a:ext cx="5039123" cy="5571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56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22">
        <p14:reveal/>
      </p:transition>
    </mc:Choice>
    <mc:Fallback xmlns="">
      <p:transition spd="med" advTm="2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6" name="PA_文本框 8"/>
          <p:cNvSpPr txBox="1"/>
          <p:nvPr>
            <p:custDataLst>
              <p:tags r:id="rId1"/>
            </p:custDataLst>
          </p:nvPr>
        </p:nvSpPr>
        <p:spPr>
          <a:xfrm>
            <a:off x="698188" y="539156"/>
            <a:ext cx="5710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ED3DF09-B00A-44FE-BD6C-84764ABDB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87" y="1740801"/>
            <a:ext cx="2665748" cy="3554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1B4460-6972-4183-AAD7-3FEBFB23F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41" y="1757856"/>
            <a:ext cx="3315694" cy="3520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712C6B5-CFCF-487B-821C-C339328ED723}"/>
              </a:ext>
            </a:extLst>
          </p:cNvPr>
          <p:cNvSpPr txBox="1"/>
          <p:nvPr/>
        </p:nvSpPr>
        <p:spPr>
          <a:xfrm>
            <a:off x="847753" y="2159570"/>
            <a:ext cx="4408781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温度：早晚温差大，注意衣服的增减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19-27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度，天气较凉爽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日晒：光照很强，注意防晒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衣物：不用携带过多衣物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Shopping mall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里面可以购买到大部分衣服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正装：不需要携带，但是可以带衬衫备用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90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706">
        <p14:reveal/>
      </p:transition>
    </mc:Choice>
    <mc:Fallback xmlns="">
      <p:transition spd="med" advTm="3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0" name="PA_文本框 8"/>
          <p:cNvSpPr txBox="1"/>
          <p:nvPr>
            <p:custDataLst>
              <p:tags r:id="rId1"/>
            </p:custDataLst>
          </p:nvPr>
        </p:nvSpPr>
        <p:spPr>
          <a:xfrm>
            <a:off x="775469" y="625678"/>
            <a:ext cx="102139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 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</a:t>
            </a:r>
            <a:endParaRPr lang="en-US" altLang="zh-CN" sz="4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出国一定会瘦在温哥华一定是个伪命题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B681E4-4CC7-4752-A770-74D6B096F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9" y="1835363"/>
            <a:ext cx="2965621" cy="22242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205616-050B-4C25-847D-98FB29E80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64" y="1820533"/>
            <a:ext cx="5284886" cy="44117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09494-B821-4D47-A7D7-089D81525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641" y="1820533"/>
            <a:ext cx="2476456" cy="18573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E3A84B0-F0AE-485D-8E10-B1712F70A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8" y="4130491"/>
            <a:ext cx="2965621" cy="21553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570A672-FD81-4635-8297-01562B455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524" y="3733957"/>
            <a:ext cx="2455573" cy="24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70">
        <p14:reveal/>
      </p:transition>
    </mc:Choice>
    <mc:Fallback xmlns="">
      <p:transition spd="med" advTm="2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0" name="PA_文本框 8"/>
          <p:cNvSpPr txBox="1"/>
          <p:nvPr>
            <p:custDataLst>
              <p:tags r:id="rId1"/>
            </p:custDataLst>
          </p:nvPr>
        </p:nvSpPr>
        <p:spPr>
          <a:xfrm>
            <a:off x="775469" y="625678"/>
            <a:ext cx="1021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 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</a:t>
            </a:r>
            <a:endParaRPr lang="en-US" altLang="zh-CN" sz="4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1A9617-EF87-4B60-BB81-5DD5DC0DB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9" y="2078643"/>
            <a:ext cx="2988828" cy="39851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549D8A-FA1E-485F-BA42-76A1D01CE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13" y="625678"/>
            <a:ext cx="3843130" cy="28823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1A543-59DD-4881-BE83-B498A89A3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57" y="3551134"/>
            <a:ext cx="3843130" cy="25126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C917CAB-9B61-4E8A-9B66-C1EECA392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15" y="2082366"/>
            <a:ext cx="3260724" cy="398510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20EF187-4215-4F4C-8B3A-280E60EB7F32}"/>
              </a:ext>
            </a:extLst>
          </p:cNvPr>
          <p:cNvSpPr txBox="1"/>
          <p:nvPr/>
        </p:nvSpPr>
        <p:spPr>
          <a:xfrm>
            <a:off x="691765" y="1445941"/>
            <a:ext cx="655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SFU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给大家提供了大量的时间可以在外就餐，也可以选择在宿舍做饭，学校只有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dining hall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提供，有时间限制，并且较贵，可以在小红书，或者大众点评上找好，然后谷歌导航过去</a:t>
            </a:r>
          </a:p>
        </p:txBody>
      </p:sp>
    </p:spTree>
    <p:extLst>
      <p:ext uri="{BB962C8B-B14F-4D97-AF65-F5344CB8AC3E}">
        <p14:creationId xmlns:p14="http://schemas.microsoft.com/office/powerpoint/2010/main" val="5803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70">
        <p14:reveal/>
      </p:transition>
    </mc:Choice>
    <mc:Fallback xmlns="">
      <p:transition spd="med" advTm="2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0" name="PA_文本框 8"/>
          <p:cNvSpPr txBox="1"/>
          <p:nvPr>
            <p:custDataLst>
              <p:tags r:id="rId1"/>
            </p:custDataLst>
          </p:nvPr>
        </p:nvSpPr>
        <p:spPr>
          <a:xfrm>
            <a:off x="719449" y="762172"/>
            <a:ext cx="10213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 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</a:t>
            </a:r>
            <a:endParaRPr lang="en-US" altLang="zh-CN" sz="4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8AEA74-6BC9-412E-B61E-39EB4AFA53C9}"/>
              </a:ext>
            </a:extLst>
          </p:cNvPr>
          <p:cNvSpPr txBox="1"/>
          <p:nvPr/>
        </p:nvSpPr>
        <p:spPr>
          <a:xfrm>
            <a:off x="1228694" y="1813725"/>
            <a:ext cx="9306786" cy="50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全程不含餐。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用餐方式：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-dining hall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（本那比校区）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校外餐厅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中餐，越南菜，快餐，星巴克，西班牙菜等等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学校附近（市内的校区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唐人街，各国餐饮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宿舍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自己做饭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小费：大部分餐厅在结账同时，需要同时选择小费金额（通常以用餐价格的百分比显示）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用餐价格：根据选择不同，人民币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50-100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元不等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支付方式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现金，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visa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信用卡（避免太多零钱，可以使用信用卡）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0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70">
        <p14:reveal/>
      </p:transition>
    </mc:Choice>
    <mc:Fallback xmlns="">
      <p:transition spd="med" advTm="2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" name="PA_文本框 8">
            <a:extLst>
              <a:ext uri="{FF2B5EF4-FFF2-40B4-BE49-F238E27FC236}">
                <a16:creationId xmlns:a16="http://schemas.microsoft.com/office/drawing/2014/main" id="{04408F52-0445-4D0D-85B6-7924D4B9E18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9449" y="762172"/>
            <a:ext cx="10213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 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住</a:t>
            </a:r>
            <a:endParaRPr lang="en-US" altLang="zh-CN" sz="4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C71C53-6FD6-4F81-866F-FCA642B9C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78" y="1606163"/>
            <a:ext cx="4860897" cy="364567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001C11A-B56E-4697-9E4A-3A8657241D75}"/>
              </a:ext>
            </a:extLst>
          </p:cNvPr>
          <p:cNvSpPr txBox="1"/>
          <p:nvPr/>
        </p:nvSpPr>
        <p:spPr>
          <a:xfrm>
            <a:off x="894067" y="1813725"/>
            <a:ext cx="51304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四人一个独栋，独立房间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两人一层楼，共用一个洗手间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配套的厨房，冰箱，烤箱，微波炉，锅碗瓢盆，包括餐具，方便面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洗衣房在每栋宿舍的外面，需要充值洗衣卡。晾晒衣服由烘干机里完成。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每周学校会替换床单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浴巾提供三条，包括浴袍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没有任何洗漱用品，自己准备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每个房间有独立钥匙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lt"/>
              <a:buAutoNum type="arabicPeriod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lt"/>
              <a:buAutoNum type="arabicPeriod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706">
        <p14:reveal/>
      </p:transition>
    </mc:Choice>
    <mc:Fallback xmlns="">
      <p:transition spd="med" advTm="3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0F862-FFA8-4B1C-8E96-78A7B1E37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3" y="590620"/>
            <a:ext cx="3258504" cy="244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DAEDA7-9922-4C73-8F4B-E9F4215DB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16" y="673084"/>
            <a:ext cx="3277207" cy="229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F5BB493-0426-4D12-B3E9-4E3B565D0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9" y="3246742"/>
            <a:ext cx="3891939" cy="2918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C92D72-9814-4736-8956-B057ABA79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104" y="3332795"/>
            <a:ext cx="3427919" cy="2651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B15A6B-42C6-4EE8-87B8-6D0881C65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05" y="1598581"/>
            <a:ext cx="2492201" cy="3468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5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706">
        <p14:reveal/>
      </p:transition>
    </mc:Choice>
    <mc:Fallback xmlns="">
      <p:transition spd="med" advTm="370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37">
            <a:extLst>
              <a:ext uri="{FF2B5EF4-FFF2-40B4-BE49-F238E27FC236}">
                <a16:creationId xmlns:a16="http://schemas.microsoft.com/office/drawing/2014/main" id="{30A68208-6BFD-475B-AB22-A118BE4EA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124336"/>
            <a:ext cx="11873948" cy="6676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3" name="矩形 6">
            <a:extLst>
              <a:ext uri="{FF2B5EF4-FFF2-40B4-BE49-F238E27FC236}">
                <a16:creationId xmlns:a16="http://schemas.microsoft.com/office/drawing/2014/main" id="{61816FA2-775B-49E9-8076-9881FB652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5592" y="2483360"/>
            <a:ext cx="1638300" cy="1638300"/>
          </a:xfrm>
          <a:prstGeom prst="rect">
            <a:avLst/>
          </a:prstGeom>
          <a:solidFill>
            <a:srgbClr val="DEDCCD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4" name="矩形 7">
            <a:extLst>
              <a:ext uri="{FF2B5EF4-FFF2-40B4-BE49-F238E27FC236}">
                <a16:creationId xmlns:a16="http://schemas.microsoft.com/office/drawing/2014/main" id="{652F8FAD-F4B7-4A0F-BB93-BE2AC5237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88" y="2471738"/>
            <a:ext cx="1638300" cy="1638300"/>
          </a:xfrm>
          <a:prstGeom prst="rect">
            <a:avLst/>
          </a:prstGeom>
          <a:solidFill>
            <a:srgbClr val="F8F8F8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66" name="矩形 19">
            <a:extLst>
              <a:ext uri="{FF2B5EF4-FFF2-40B4-BE49-F238E27FC236}">
                <a16:creationId xmlns:a16="http://schemas.microsoft.com/office/drawing/2014/main" id="{F46A324A-5AFD-4F5D-978B-A14E338AE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4232275"/>
            <a:ext cx="1638300" cy="1638300"/>
          </a:xfrm>
          <a:prstGeom prst="rect">
            <a:avLst/>
          </a:prstGeom>
          <a:solidFill>
            <a:srgbClr val="DEDCCD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87" name="文本框 45">
            <a:extLst>
              <a:ext uri="{FF2B5EF4-FFF2-40B4-BE49-F238E27FC236}">
                <a16:creationId xmlns:a16="http://schemas.microsoft.com/office/drawing/2014/main" id="{E9F5E49F-1CCF-492F-BAE9-3E5784E83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1203325"/>
            <a:ext cx="160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</a:p>
        </p:txBody>
      </p:sp>
      <p:grpSp>
        <p:nvGrpSpPr>
          <p:cNvPr id="15370" name="组合 4">
            <a:extLst>
              <a:ext uri="{FF2B5EF4-FFF2-40B4-BE49-F238E27FC236}">
                <a16:creationId xmlns:a16="http://schemas.microsoft.com/office/drawing/2014/main" id="{68F5E648-8B38-4CEB-961F-D14332FA14E8}"/>
              </a:ext>
            </a:extLst>
          </p:cNvPr>
          <p:cNvGrpSpPr>
            <a:grpSpLocks/>
          </p:cNvGrpSpPr>
          <p:nvPr/>
        </p:nvGrpSpPr>
        <p:grpSpPr bwMode="auto">
          <a:xfrm>
            <a:off x="6483877" y="2471738"/>
            <a:ext cx="1725613" cy="1638300"/>
            <a:chOff x="4776527" y="2430155"/>
            <a:chExt cx="1725517" cy="1638300"/>
          </a:xfrm>
        </p:grpSpPr>
        <p:grpSp>
          <p:nvGrpSpPr>
            <p:cNvPr id="15386" name="组合 3">
              <a:extLst>
                <a:ext uri="{FF2B5EF4-FFF2-40B4-BE49-F238E27FC236}">
                  <a16:creationId xmlns:a16="http://schemas.microsoft.com/office/drawing/2014/main" id="{32146AE6-9B95-4B13-BCE0-46C1184D8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0440" y="2430155"/>
              <a:ext cx="1638221" cy="1638300"/>
              <a:chOff x="4834088" y="2457450"/>
              <a:chExt cx="1638221" cy="1638300"/>
            </a:xfrm>
          </p:grpSpPr>
          <p:sp>
            <p:nvSpPr>
              <p:cNvPr id="15388" name="矩形 5">
                <a:extLst>
                  <a:ext uri="{FF2B5EF4-FFF2-40B4-BE49-F238E27FC236}">
                    <a16:creationId xmlns:a16="http://schemas.microsoft.com/office/drawing/2014/main" id="{0800D8CE-5ABE-412C-9908-A94969259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4088" y="2457450"/>
                <a:ext cx="1638221" cy="1638300"/>
              </a:xfrm>
              <a:prstGeom prst="rect">
                <a:avLst/>
              </a:prstGeom>
              <a:solidFill>
                <a:srgbClr val="FFFFFF">
                  <a:alpha val="5490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 dirty="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15389" name="组合 37">
                <a:extLst>
                  <a:ext uri="{FF2B5EF4-FFF2-40B4-BE49-F238E27FC236}">
                    <a16:creationId xmlns:a16="http://schemas.microsoft.com/office/drawing/2014/main" id="{43839ECA-BF0B-452F-855D-22D3485E5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3850" y="2905125"/>
                <a:ext cx="461963" cy="542925"/>
                <a:chOff x="0" y="0"/>
                <a:chExt cx="7401247" cy="9085333"/>
              </a:xfrm>
            </p:grpSpPr>
            <p:sp>
              <p:nvSpPr>
                <p:cNvPr id="15390" name="Freeform 108">
                  <a:extLst>
                    <a:ext uri="{FF2B5EF4-FFF2-40B4-BE49-F238E27FC236}">
                      <a16:creationId xmlns:a16="http://schemas.microsoft.com/office/drawing/2014/main" id="{617FCC4D-A6F1-4999-987F-B78D6F6AB4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8829" y="7755922"/>
                  <a:ext cx="1027723" cy="1015418"/>
                </a:xfrm>
                <a:custGeom>
                  <a:avLst/>
                  <a:gdLst>
                    <a:gd name="T0" fmla="*/ 0 w 32"/>
                    <a:gd name="T1" fmla="*/ 2147483646 h 32"/>
                    <a:gd name="T2" fmla="*/ 2147483646 w 32"/>
                    <a:gd name="T3" fmla="*/ 2147483646 h 32"/>
                    <a:gd name="T4" fmla="*/ 2147483646 w 32"/>
                    <a:gd name="T5" fmla="*/ 2147483646 h 32"/>
                    <a:gd name="T6" fmla="*/ 2147483646 w 32"/>
                    <a:gd name="T7" fmla="*/ 0 h 32"/>
                    <a:gd name="T8" fmla="*/ 0 w 32"/>
                    <a:gd name="T9" fmla="*/ 0 h 32"/>
                    <a:gd name="T10" fmla="*/ 0 w 32"/>
                    <a:gd name="T11" fmla="*/ 2147483646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32"/>
                    <a:gd name="T20" fmla="*/ 32 w 32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32">
                      <a:moveTo>
                        <a:pt x="0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391" name="Rectangle 110">
                  <a:extLst>
                    <a:ext uri="{FF2B5EF4-FFF2-40B4-BE49-F238E27FC236}">
                      <a16:creationId xmlns:a16="http://schemas.microsoft.com/office/drawing/2014/main" id="{EA6397FD-D578-4DB3-9919-3AF3A763B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" y="4840448"/>
                  <a:ext cx="1027723" cy="100206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 b="1" i="1" dirty="0">
                    <a:solidFill>
                      <a:srgbClr val="000000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5392" name="Rectangle 111">
                  <a:extLst>
                    <a:ext uri="{FF2B5EF4-FFF2-40B4-BE49-F238E27FC236}">
                      <a16:creationId xmlns:a16="http://schemas.microsoft.com/office/drawing/2014/main" id="{F36386A4-A805-475A-BDDE-C6BF33DCE6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8829" y="6291507"/>
                  <a:ext cx="1027723" cy="101541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sym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zh-CN" sz="1800" b="1" i="1" dirty="0">
                    <a:solidFill>
                      <a:srgbClr val="000000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5393" name="Freeform 109">
                  <a:extLst>
                    <a:ext uri="{FF2B5EF4-FFF2-40B4-BE49-F238E27FC236}">
                      <a16:creationId xmlns:a16="http://schemas.microsoft.com/office/drawing/2014/main" id="{BFC2A222-4D13-4A9B-9017-DFAB06CA54EC}"/>
                    </a:ext>
                  </a:extLst>
                </p:cNvPr>
                <p:cNvSpPr>
                  <a:spLocks noEditPoints="1" noChangeArrowheads="1"/>
                </p:cNvSpPr>
                <p:nvPr/>
              </p:nvSpPr>
              <p:spPr bwMode="auto">
                <a:xfrm flipH="1">
                  <a:off x="0" y="0"/>
                  <a:ext cx="7401247" cy="9085333"/>
                </a:xfrm>
                <a:custGeom>
                  <a:avLst/>
                  <a:gdLst>
                    <a:gd name="T0" fmla="*/ 2147483646 w 224"/>
                    <a:gd name="T1" fmla="*/ 0 h 288"/>
                    <a:gd name="T2" fmla="*/ 2147483646 w 224"/>
                    <a:gd name="T3" fmla="*/ 0 h 288"/>
                    <a:gd name="T4" fmla="*/ 0 w 224"/>
                    <a:gd name="T5" fmla="*/ 2147483646 h 288"/>
                    <a:gd name="T6" fmla="*/ 0 w 224"/>
                    <a:gd name="T7" fmla="*/ 2147483646 h 288"/>
                    <a:gd name="T8" fmla="*/ 2147483646 w 224"/>
                    <a:gd name="T9" fmla="*/ 2147483646 h 288"/>
                    <a:gd name="T10" fmla="*/ 2147483646 w 224"/>
                    <a:gd name="T11" fmla="*/ 2147483646 h 288"/>
                    <a:gd name="T12" fmla="*/ 2147483646 w 224"/>
                    <a:gd name="T13" fmla="*/ 2147483646 h 288"/>
                    <a:gd name="T14" fmla="*/ 2147483646 w 224"/>
                    <a:gd name="T15" fmla="*/ 2147483646 h 288"/>
                    <a:gd name="T16" fmla="*/ 2147483646 w 224"/>
                    <a:gd name="T17" fmla="*/ 2147483646 h 288"/>
                    <a:gd name="T18" fmla="*/ 2147483646 w 224"/>
                    <a:gd name="T19" fmla="*/ 0 h 288"/>
                    <a:gd name="T20" fmla="*/ 2147483646 w 224"/>
                    <a:gd name="T21" fmla="*/ 2147483646 h 288"/>
                    <a:gd name="T22" fmla="*/ 2147483646 w 224"/>
                    <a:gd name="T23" fmla="*/ 2147483646 h 288"/>
                    <a:gd name="T24" fmla="*/ 2147483646 w 224"/>
                    <a:gd name="T25" fmla="*/ 2147483646 h 288"/>
                    <a:gd name="T26" fmla="*/ 2147483646 w 224"/>
                    <a:gd name="T27" fmla="*/ 2147483646 h 288"/>
                    <a:gd name="T28" fmla="*/ 2147483646 w 224"/>
                    <a:gd name="T29" fmla="*/ 2147483646 h 288"/>
                    <a:gd name="T30" fmla="*/ 2147483646 w 224"/>
                    <a:gd name="T31" fmla="*/ 2147483646 h 288"/>
                    <a:gd name="T32" fmla="*/ 2147483646 w 224"/>
                    <a:gd name="T33" fmla="*/ 2147483646 h 288"/>
                    <a:gd name="T34" fmla="*/ 2147483646 w 224"/>
                    <a:gd name="T35" fmla="*/ 2147483646 h 288"/>
                    <a:gd name="T36" fmla="*/ 2147483646 w 224"/>
                    <a:gd name="T37" fmla="*/ 2147483646 h 288"/>
                    <a:gd name="T38" fmla="*/ 2147483646 w 224"/>
                    <a:gd name="T39" fmla="*/ 2147483646 h 28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24"/>
                    <a:gd name="T61" fmla="*/ 0 h 288"/>
                    <a:gd name="T62" fmla="*/ 224 w 224"/>
                    <a:gd name="T63" fmla="*/ 288 h 28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24" h="288">
                      <a:moveTo>
                        <a:pt x="20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72"/>
                        <a:pt x="0" y="272"/>
                        <a:pt x="0" y="272"/>
                      </a:cubicBezTo>
                      <a:cubicBezTo>
                        <a:pt x="0" y="281"/>
                        <a:pt x="7" y="288"/>
                        <a:pt x="16" y="288"/>
                      </a:cubicBezTo>
                      <a:cubicBezTo>
                        <a:pt x="176" y="288"/>
                        <a:pt x="176" y="288"/>
                        <a:pt x="176" y="288"/>
                      </a:cubicBezTo>
                      <a:cubicBezTo>
                        <a:pt x="176" y="144"/>
                        <a:pt x="176" y="144"/>
                        <a:pt x="176" y="144"/>
                      </a:cubicBezTo>
                      <a:cubicBezTo>
                        <a:pt x="224" y="144"/>
                        <a:pt x="224" y="144"/>
                        <a:pt x="224" y="144"/>
                      </a:cubicBezTo>
                      <a:cubicBezTo>
                        <a:pt x="224" y="16"/>
                        <a:pt x="224" y="16"/>
                        <a:pt x="224" y="16"/>
                      </a:cubicBezTo>
                      <a:cubicBezTo>
                        <a:pt x="224" y="7"/>
                        <a:pt x="217" y="0"/>
                        <a:pt x="208" y="0"/>
                      </a:cubicBezTo>
                      <a:close/>
                      <a:moveTo>
                        <a:pt x="168" y="104"/>
                      </a:moveTo>
                      <a:cubicBezTo>
                        <a:pt x="56" y="104"/>
                        <a:pt x="56" y="104"/>
                        <a:pt x="56" y="104"/>
                      </a:cubicBezTo>
                      <a:cubicBezTo>
                        <a:pt x="56" y="88"/>
                        <a:pt x="56" y="88"/>
                        <a:pt x="56" y="88"/>
                      </a:cubicBezTo>
                      <a:cubicBezTo>
                        <a:pt x="168" y="88"/>
                        <a:pt x="168" y="88"/>
                        <a:pt x="168" y="88"/>
                      </a:cubicBezTo>
                      <a:lnTo>
                        <a:pt x="168" y="104"/>
                      </a:lnTo>
                      <a:close/>
                      <a:moveTo>
                        <a:pt x="168" y="72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168" y="56"/>
                        <a:pt x="168" y="56"/>
                        <a:pt x="168" y="56"/>
                      </a:cubicBezTo>
                      <a:lnTo>
                        <a:pt x="168" y="7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5387" name="文本框 38">
              <a:extLst>
                <a:ext uri="{FF2B5EF4-FFF2-40B4-BE49-F238E27FC236}">
                  <a16:creationId xmlns:a16="http://schemas.microsoft.com/office/drawing/2014/main" id="{A6F76A7B-3DC0-4FA0-8AFA-400EAC47EA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6527" y="3538230"/>
              <a:ext cx="17255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准备工作</a:t>
              </a:r>
              <a:endPara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372" name="组合 5">
            <a:extLst>
              <a:ext uri="{FF2B5EF4-FFF2-40B4-BE49-F238E27FC236}">
                <a16:creationId xmlns:a16="http://schemas.microsoft.com/office/drawing/2014/main" id="{99122275-D714-45F4-9561-74B497C5FAB8}"/>
              </a:ext>
            </a:extLst>
          </p:cNvPr>
          <p:cNvGrpSpPr>
            <a:grpSpLocks/>
          </p:cNvGrpSpPr>
          <p:nvPr/>
        </p:nvGrpSpPr>
        <p:grpSpPr bwMode="auto">
          <a:xfrm>
            <a:off x="2746612" y="2805659"/>
            <a:ext cx="2241550" cy="1167369"/>
            <a:chOff x="1979471" y="1264812"/>
            <a:chExt cx="2241550" cy="1167369"/>
          </a:xfrm>
        </p:grpSpPr>
        <p:grpSp>
          <p:nvGrpSpPr>
            <p:cNvPr id="15381" name="组合 35">
              <a:extLst>
                <a:ext uri="{FF2B5EF4-FFF2-40B4-BE49-F238E27FC236}">
                  <a16:creationId xmlns:a16="http://schemas.microsoft.com/office/drawing/2014/main" id="{EDD04458-AE44-49EE-A1E8-C196717E7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498" y="1264812"/>
              <a:ext cx="971550" cy="679450"/>
              <a:chOff x="0" y="0"/>
              <a:chExt cx="1802082" cy="1259454"/>
            </a:xfrm>
          </p:grpSpPr>
          <p:sp>
            <p:nvSpPr>
              <p:cNvPr id="15382" name="椭圆 31">
                <a:extLst>
                  <a:ext uri="{FF2B5EF4-FFF2-40B4-BE49-F238E27FC236}">
                    <a16:creationId xmlns:a16="http://schemas.microsoft.com/office/drawing/2014/main" id="{E2A9291E-D648-4F2E-8EE9-5DC5A48D7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401" y="0"/>
                <a:ext cx="417979" cy="41797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5383" name="梯形 32">
                <a:extLst>
                  <a:ext uri="{FF2B5EF4-FFF2-40B4-BE49-F238E27FC236}">
                    <a16:creationId xmlns:a16="http://schemas.microsoft.com/office/drawing/2014/main" id="{468AED48-17F5-44C9-8E0C-124315326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V="1">
                <a:off x="508122" y="480235"/>
                <a:ext cx="778683" cy="779219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84" name="梯形 33">
                <a:extLst>
                  <a:ext uri="{FF2B5EF4-FFF2-40B4-BE49-F238E27FC236}">
                    <a16:creationId xmlns:a16="http://schemas.microsoft.com/office/drawing/2014/main" id="{F897792D-348B-48CE-810A-E8AF10C3A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74291" flipV="1">
                <a:off x="1462281" y="489757"/>
                <a:ext cx="187456" cy="492145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85" name="梯形 34">
                <a:extLst>
                  <a:ext uri="{FF2B5EF4-FFF2-40B4-BE49-F238E27FC236}">
                    <a16:creationId xmlns:a16="http://schemas.microsoft.com/office/drawing/2014/main" id="{7DC373F2-5D2B-4210-BC19-EB248E21F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73802" flipH="1" flipV="1">
                <a:off x="148758" y="515018"/>
                <a:ext cx="194630" cy="492145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379" name="文本框 38">
              <a:extLst>
                <a:ext uri="{FF2B5EF4-FFF2-40B4-BE49-F238E27FC236}">
                  <a16:creationId xmlns:a16="http://schemas.microsoft.com/office/drawing/2014/main" id="{8AF168CB-7D90-410C-AF0F-6B8631887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471" y="2032071"/>
              <a:ext cx="22415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en-US" altLang="zh-CN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375" name="矩形 14">
            <a:extLst>
              <a:ext uri="{FF2B5EF4-FFF2-40B4-BE49-F238E27FC236}">
                <a16:creationId xmlns:a16="http://schemas.microsoft.com/office/drawing/2014/main" id="{1876A07D-1B08-49FE-B104-29930C2FC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4230975"/>
            <a:ext cx="1638300" cy="1638300"/>
          </a:xfrm>
          <a:prstGeom prst="rect">
            <a:avLst/>
          </a:prstGeom>
          <a:solidFill>
            <a:srgbClr val="4472C4">
              <a:alpha val="56863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76" name="文本框 43">
            <a:extLst>
              <a:ext uri="{FF2B5EF4-FFF2-40B4-BE49-F238E27FC236}">
                <a16:creationId xmlns:a16="http://schemas.microsoft.com/office/drawing/2014/main" id="{1E7BBA88-7536-4962-94A8-1449CC5CB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588" y="5307013"/>
            <a:ext cx="1589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心得体会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14">
            <a:extLst>
              <a:ext uri="{FF2B5EF4-FFF2-40B4-BE49-F238E27FC236}">
                <a16:creationId xmlns:a16="http://schemas.microsoft.com/office/drawing/2014/main" id="{E3B89808-6403-46E6-A9A8-897A8B691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00" y="2492923"/>
            <a:ext cx="1638300" cy="1638300"/>
          </a:xfrm>
          <a:prstGeom prst="rect">
            <a:avLst/>
          </a:prstGeom>
          <a:solidFill>
            <a:srgbClr val="4472C4">
              <a:alpha val="56863"/>
            </a:srgb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77" name="文本框 43">
            <a:extLst>
              <a:ext uri="{FF2B5EF4-FFF2-40B4-BE49-F238E27FC236}">
                <a16:creationId xmlns:a16="http://schemas.microsoft.com/office/drawing/2014/main" id="{1B8730E2-818D-461F-A6B9-0FEDA9B1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216" y="4333788"/>
            <a:ext cx="15890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71" name="文本框 43">
            <a:extLst>
              <a:ext uri="{FF2B5EF4-FFF2-40B4-BE49-F238E27FC236}">
                <a16:creationId xmlns:a16="http://schemas.microsoft.com/office/drawing/2014/main" id="{F43B6B4E-80C9-43A8-B106-F3E8F9845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3579813"/>
            <a:ext cx="1525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课程内容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2DAC3E64-872C-417C-B42E-D52B5703F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719" y="4225469"/>
            <a:ext cx="1638300" cy="1638300"/>
          </a:xfrm>
          <a:prstGeom prst="rect">
            <a:avLst/>
          </a:prstGeom>
          <a:solidFill>
            <a:srgbClr val="DEDCCD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74" name="文本框 6">
            <a:extLst>
              <a:ext uri="{FF2B5EF4-FFF2-40B4-BE49-F238E27FC236}">
                <a16:creationId xmlns:a16="http://schemas.microsoft.com/office/drawing/2014/main" id="{A37F73E7-99A4-4BB9-9B53-7EEB6EFC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563" y="4189413"/>
            <a:ext cx="1023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8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￥</a:t>
            </a:r>
          </a:p>
        </p:txBody>
      </p:sp>
      <p:sp>
        <p:nvSpPr>
          <p:cNvPr id="15373" name="文本框 38">
            <a:extLst>
              <a:ext uri="{FF2B5EF4-FFF2-40B4-BE49-F238E27FC236}">
                <a16:creationId xmlns:a16="http://schemas.microsoft.com/office/drawing/2014/main" id="{CEF0172F-15F0-46CD-BF18-A12162ABD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5316538"/>
            <a:ext cx="1241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endParaRPr lang="en-US" altLang="zh-CN"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" name="图片 36">
            <a:extLst>
              <a:ext uri="{FF2B5EF4-FFF2-40B4-BE49-F238E27FC236}">
                <a16:creationId xmlns:a16="http://schemas.microsoft.com/office/drawing/2014/main" id="{D52222FB-9D41-4436-9834-9B42C0D7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43" y="2978380"/>
            <a:ext cx="5286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72E96B1-2DE4-40A9-8E95-E77D1118C444}"/>
              </a:ext>
            </a:extLst>
          </p:cNvPr>
          <p:cNvSpPr/>
          <p:nvPr/>
        </p:nvSpPr>
        <p:spPr>
          <a:xfrm>
            <a:off x="8419644" y="3156008"/>
            <a:ext cx="1210588" cy="400110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D49AC87-FF65-4D8E-A92A-569A1F8E2E31}"/>
              </a:ext>
            </a:extLst>
          </p:cNvPr>
          <p:cNvSpPr/>
          <p:nvPr/>
        </p:nvSpPr>
        <p:spPr>
          <a:xfrm>
            <a:off x="3222650" y="4635926"/>
            <a:ext cx="1379541" cy="830997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关于如何选择暑期项目的小建议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0" name="PA_文本框 8"/>
          <p:cNvSpPr txBox="1"/>
          <p:nvPr>
            <p:custDataLst>
              <p:tags r:id="rId1"/>
            </p:custDataLst>
          </p:nvPr>
        </p:nvSpPr>
        <p:spPr>
          <a:xfrm>
            <a:off x="719449" y="762172"/>
            <a:ext cx="10213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衣食住行</a:t>
            </a:r>
            <a:r>
              <a:rPr lang="en-US" altLang="zh-CN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 </a:t>
            </a:r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endParaRPr lang="en-US" altLang="zh-CN" sz="4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B8AEA74-6BC9-412E-B61E-39EB4AFA53C9}"/>
              </a:ext>
            </a:extLst>
          </p:cNvPr>
          <p:cNvSpPr txBox="1"/>
          <p:nvPr/>
        </p:nvSpPr>
        <p:spPr>
          <a:xfrm>
            <a:off x="1196889" y="2046160"/>
            <a:ext cx="6356850" cy="46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上课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学校大巴接送。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出行方式：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公交出行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公交卡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地铁出行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没有地铁直达学校，仍然需要转公交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公交卡：学校提供一个月内无限搭乘的公交卡，每天出门必须携带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出行去商场可通过谷歌地图导航，公交车定时定点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去较远景点：学校包车，旅游车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支付费用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6B0108-64A7-466B-B3BA-28DDC829F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33" y="1385402"/>
            <a:ext cx="3269109" cy="408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43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870">
        <p14:reveal/>
      </p:transition>
    </mc:Choice>
    <mc:Fallback xmlns="">
      <p:transition spd="med" advTm="2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F5D06C4-E667-4240-BE5C-631E5C84D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004" y="-140745"/>
            <a:ext cx="13059295" cy="769701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F5A9029-6A62-4589-9BCE-B98C36382BC7}"/>
              </a:ext>
            </a:extLst>
          </p:cNvPr>
          <p:cNvSpPr/>
          <p:nvPr/>
        </p:nvSpPr>
        <p:spPr>
          <a:xfrm>
            <a:off x="590204" y="421224"/>
            <a:ext cx="11405062" cy="572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F3CD3D-C334-4C99-9DB0-FC5ECB411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" y="3252274"/>
            <a:ext cx="3198502" cy="276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FBFE25-1336-4636-BC6F-6460F2AB9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80" y="854789"/>
            <a:ext cx="2582328" cy="479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A8F1B1D-5017-48F9-B733-10809F9D4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05" y="634135"/>
            <a:ext cx="3963526" cy="2310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8DB66C0-E525-4C55-B4D9-A40C2A0BF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40104" y="3198545"/>
            <a:ext cx="4459261" cy="276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CB876C6-0E06-4F0C-8242-C04A5D4B3907}"/>
              </a:ext>
            </a:extLst>
          </p:cNvPr>
          <p:cNvSpPr txBox="1"/>
          <p:nvPr/>
        </p:nvSpPr>
        <p:spPr>
          <a:xfrm>
            <a:off x="1775961" y="1789249"/>
            <a:ext cx="6356850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可持续发展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多元化视野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8">
            <a:extLst>
              <a:ext uri="{FF2B5EF4-FFF2-40B4-BE49-F238E27FC236}">
                <a16:creationId xmlns:a16="http://schemas.microsoft.com/office/drawing/2014/main" id="{5B440778-E818-472D-9136-7E8AC7FE4F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35633" y="905263"/>
            <a:ext cx="2446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心得体会</a:t>
            </a:r>
            <a:endParaRPr lang="en-US" altLang="zh-CN" sz="4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93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810">
        <p14:reveal/>
      </p:transition>
    </mc:Choice>
    <mc:Fallback xmlns="">
      <p:transition spd="med" advTm="3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0E63FAC-30B7-4F76-A11E-BD7C515AE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  <a:solidFill>
            <a:srgbClr val="EAEAEA">
              <a:alpha val="60000"/>
            </a:srgbClr>
          </a:solidFill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55B7E0A-DA15-4798-BB65-5A300F94B98F}"/>
              </a:ext>
            </a:extLst>
          </p:cNvPr>
          <p:cNvSpPr/>
          <p:nvPr/>
        </p:nvSpPr>
        <p:spPr>
          <a:xfrm>
            <a:off x="320873" y="166978"/>
            <a:ext cx="11688418" cy="6524044"/>
          </a:xfrm>
          <a:prstGeom prst="rect">
            <a:avLst/>
          </a:prstGeom>
          <a:solidFill>
            <a:srgbClr val="EAEAEA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5698" y="568833"/>
            <a:ext cx="7196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</a:t>
            </a:r>
          </a:p>
        </p:txBody>
      </p:sp>
      <p:sp>
        <p:nvSpPr>
          <p:cNvPr id="9" name="矩形 8"/>
          <p:cNvSpPr/>
          <p:nvPr/>
        </p:nvSpPr>
        <p:spPr>
          <a:xfrm>
            <a:off x="873410" y="1740128"/>
            <a:ext cx="108786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大麻，在加拿大合法，甚至在市中心的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china town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附近就有卖，但是绝对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不能吸食大麻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。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酒精。在参加暑期项目的期间，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不允许在宿舍饮酒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，这是绝对禁止的。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熊。我们的学校位于本那比山上，森林很多，附近常常会有熊出现，所以一定要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结伴出行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，不要走去森林，更加不要独自出行。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个人安全。温哥华人种众多，大温地区的素里市印度移民较多，也一直是犯罪率较高的区域，所以最好不要单独出行。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免税情况。加拿大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不对游客进行免税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的政策，除了机场，所有地方，买任何东西都有一定的税收。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带去加拿大的现金，至少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一千加币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，应该是人民币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5000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元左右。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itchFamily="2" charset="-79"/>
              <a:sym typeface="Nixie One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保护好自己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钱包，护照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等等。信用卡在加拿大大部分时间刷卡不需要密码，所以保管好，如果遗失，应该立即通知父母在国内挂失。</a:t>
            </a:r>
          </a:p>
          <a:p>
            <a:pPr marL="342900" indent="-342900">
              <a:buFont typeface="+mj-lt"/>
              <a:buAutoNum type="arabicPeriod"/>
            </a:pP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2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619">
        <p14:reveal/>
      </p:transition>
    </mc:Choice>
    <mc:Fallback xmlns="">
      <p:transition spd="med" advTm="3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8538" y="895350"/>
            <a:ext cx="6191250" cy="5067300"/>
          </a:xfrm>
          <a:prstGeom prst="rect">
            <a:avLst/>
          </a:prstGeom>
          <a:solidFill>
            <a:srgbClr val="E7E6E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PA_矩形 9"/>
          <p:cNvSpPr/>
          <p:nvPr>
            <p:custDataLst>
              <p:tags r:id="rId1"/>
            </p:custDataLst>
          </p:nvPr>
        </p:nvSpPr>
        <p:spPr>
          <a:xfrm>
            <a:off x="930906" y="1285522"/>
            <a:ext cx="413886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关于如何选择暑期项目的小建议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根据自己考研的方向，考察可能去到的城市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根据自己的兴趣，想要去这个城市感受，和了解的东西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根据学校所设置的课程项目，选择自己感兴趣或者想要涉猎的方面。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根据对于学分的要求，有些项目是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个学分，有些是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个学分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根据项目的时间，对于很多大二大三的同学，暑期是重要的实习阶段，应该在暑假之前合理安排好时间。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97D221-6761-48D9-B378-1EA093B0A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33" y="895350"/>
            <a:ext cx="6756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530">
        <p14:reveal/>
      </p:transition>
    </mc:Choice>
    <mc:Fallback xmlns="">
      <p:transition spd="med" advTm="3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FF5B7B2-5D13-42E5-AB7D-1DD4CA8D3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300426"/>
            <a:ext cx="11211339" cy="618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矩形 27"/>
          <p:cNvSpPr/>
          <p:nvPr/>
        </p:nvSpPr>
        <p:spPr>
          <a:xfrm>
            <a:off x="1764632" y="1026695"/>
            <a:ext cx="8871284" cy="3721768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7"/>
          <p:cNvSpPr/>
          <p:nvPr/>
        </p:nvSpPr>
        <p:spPr>
          <a:xfrm>
            <a:off x="2574758" y="2171714"/>
            <a:ext cx="7251031" cy="1459832"/>
          </a:xfrm>
          <a:custGeom>
            <a:avLst/>
            <a:gdLst>
              <a:gd name="connsiteX0" fmla="*/ 0 w 7010400"/>
              <a:gd name="connsiteY0" fmla="*/ 0 h 1459832"/>
              <a:gd name="connsiteX1" fmla="*/ 7010400 w 7010400"/>
              <a:gd name="connsiteY1" fmla="*/ 0 h 1459832"/>
              <a:gd name="connsiteX2" fmla="*/ 7010400 w 7010400"/>
              <a:gd name="connsiteY2" fmla="*/ 1459832 h 1459832"/>
              <a:gd name="connsiteX3" fmla="*/ 0 w 7010400"/>
              <a:gd name="connsiteY3" fmla="*/ 1459832 h 1459832"/>
              <a:gd name="connsiteX4" fmla="*/ 0 w 7010400"/>
              <a:gd name="connsiteY4" fmla="*/ 0 h 1459832"/>
              <a:gd name="connsiteX0" fmla="*/ 240631 w 7010400"/>
              <a:gd name="connsiteY0" fmla="*/ 0 h 1459832"/>
              <a:gd name="connsiteX1" fmla="*/ 7010400 w 7010400"/>
              <a:gd name="connsiteY1" fmla="*/ 0 h 1459832"/>
              <a:gd name="connsiteX2" fmla="*/ 7010400 w 7010400"/>
              <a:gd name="connsiteY2" fmla="*/ 1459832 h 1459832"/>
              <a:gd name="connsiteX3" fmla="*/ 0 w 7010400"/>
              <a:gd name="connsiteY3" fmla="*/ 1459832 h 1459832"/>
              <a:gd name="connsiteX4" fmla="*/ 240631 w 7010400"/>
              <a:gd name="connsiteY4" fmla="*/ 0 h 1459832"/>
              <a:gd name="connsiteX0" fmla="*/ 240631 w 7251031"/>
              <a:gd name="connsiteY0" fmla="*/ 0 h 1459832"/>
              <a:gd name="connsiteX1" fmla="*/ 7251031 w 7251031"/>
              <a:gd name="connsiteY1" fmla="*/ 0 h 1459832"/>
              <a:gd name="connsiteX2" fmla="*/ 7010400 w 7251031"/>
              <a:gd name="connsiteY2" fmla="*/ 1459832 h 1459832"/>
              <a:gd name="connsiteX3" fmla="*/ 0 w 7251031"/>
              <a:gd name="connsiteY3" fmla="*/ 1459832 h 1459832"/>
              <a:gd name="connsiteX4" fmla="*/ 240631 w 7251031"/>
              <a:gd name="connsiteY4" fmla="*/ 0 h 145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1031" h="1459832">
                <a:moveTo>
                  <a:pt x="240631" y="0"/>
                </a:moveTo>
                <a:lnTo>
                  <a:pt x="7251031" y="0"/>
                </a:lnTo>
                <a:lnTo>
                  <a:pt x="7010400" y="1459832"/>
                </a:lnTo>
                <a:lnTo>
                  <a:pt x="0" y="1459832"/>
                </a:lnTo>
                <a:lnTo>
                  <a:pt x="240631" y="0"/>
                </a:lnTo>
                <a:close/>
              </a:path>
            </a:pathLst>
          </a:cu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831431" y="2502858"/>
            <a:ext cx="6529137" cy="7694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38" name="KSO_Shape"/>
          <p:cNvSpPr/>
          <p:nvPr/>
        </p:nvSpPr>
        <p:spPr>
          <a:xfrm>
            <a:off x="1110122" y="522677"/>
            <a:ext cx="693617" cy="693617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KSO_Shape"/>
          <p:cNvSpPr/>
          <p:nvPr/>
        </p:nvSpPr>
        <p:spPr>
          <a:xfrm flipH="1" flipV="1">
            <a:off x="10733167" y="4748463"/>
            <a:ext cx="680786" cy="680786"/>
          </a:xfrm>
          <a:custGeom>
            <a:avLst/>
            <a:gdLst>
              <a:gd name="connsiteX0" fmla="*/ 0 w 1584176"/>
              <a:gd name="connsiteY0" fmla="*/ 0 h 1584176"/>
              <a:gd name="connsiteX1" fmla="*/ 1584176 w 1584176"/>
              <a:gd name="connsiteY1" fmla="*/ 0 h 1584176"/>
              <a:gd name="connsiteX2" fmla="*/ 1584176 w 1584176"/>
              <a:gd name="connsiteY2" fmla="*/ 187449 h 1584176"/>
              <a:gd name="connsiteX3" fmla="*/ 189611 w 1584176"/>
              <a:gd name="connsiteY3" fmla="*/ 187449 h 1584176"/>
              <a:gd name="connsiteX4" fmla="*/ 189611 w 1584176"/>
              <a:gd name="connsiteY4" fmla="*/ 1584176 h 1584176"/>
              <a:gd name="connsiteX5" fmla="*/ 0 w 1584176"/>
              <a:gd name="connsiteY5" fmla="*/ 1584176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176" h="1584176">
                <a:moveTo>
                  <a:pt x="0" y="0"/>
                </a:moveTo>
                <a:lnTo>
                  <a:pt x="1584176" y="0"/>
                </a:lnTo>
                <a:lnTo>
                  <a:pt x="1584176" y="187449"/>
                </a:lnTo>
                <a:lnTo>
                  <a:pt x="189611" y="187449"/>
                </a:lnTo>
                <a:lnTo>
                  <a:pt x="189611" y="1584176"/>
                </a:lnTo>
                <a:lnTo>
                  <a:pt x="0" y="1584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909320" y="5769620"/>
            <a:ext cx="373360" cy="3733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haroni" pitchFamily="2" charset="-79"/>
              <a:ea typeface="微软雅黑" panose="020B0503020204020204" pitchFamily="34" charset="-122"/>
              <a:cs typeface="Aharoni" pitchFamily="2" charset="-79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002403" y="5862703"/>
            <a:ext cx="187194" cy="995297"/>
            <a:chOff x="6002403" y="5862703"/>
            <a:chExt cx="187194" cy="995297"/>
          </a:xfrm>
        </p:grpSpPr>
        <p:cxnSp>
          <p:nvCxnSpPr>
            <p:cNvPr id="43" name="直接连接符 42"/>
            <p:cNvCxnSpPr/>
            <p:nvPr/>
          </p:nvCxnSpPr>
          <p:spPr>
            <a:xfrm flipV="1">
              <a:off x="6096000" y="5956300"/>
              <a:ext cx="0" cy="9017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/>
            <p:cNvSpPr/>
            <p:nvPr/>
          </p:nvSpPr>
          <p:spPr>
            <a:xfrm>
              <a:off x="6002403" y="5862703"/>
              <a:ext cx="187194" cy="187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haroni" pitchFamily="2" charset="-79"/>
                <a:ea typeface="微软雅黑" panose="020B0503020204020204" pitchFamily="34" charset="-122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9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563">
        <p14:reveal/>
      </p:transition>
    </mc:Choice>
    <mc:Fallback xmlns="">
      <p:transition spd="med" advTm="3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0AA046-C6AF-4F4D-A67B-D5F91AB5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463" y="5689159"/>
            <a:ext cx="2556646" cy="1077402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结课证书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341762-BDD3-4796-97AF-A78764C9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763" y="-7344"/>
            <a:ext cx="51435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AEEB4A-2C7D-4469-8262-2A633B85A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45" y="864594"/>
            <a:ext cx="3846609" cy="5128812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E1F4AAD5-CA58-4064-B182-64F6502EE01F}"/>
              </a:ext>
            </a:extLst>
          </p:cNvPr>
          <p:cNvSpPr txBox="1">
            <a:spLocks/>
          </p:cNvSpPr>
          <p:nvPr/>
        </p:nvSpPr>
        <p:spPr>
          <a:xfrm>
            <a:off x="9424765" y="5689159"/>
            <a:ext cx="2556646" cy="1077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成绩单</a:t>
            </a:r>
          </a:p>
        </p:txBody>
      </p:sp>
    </p:spTree>
    <p:extLst>
      <p:ext uri="{BB962C8B-B14F-4D97-AF65-F5344CB8AC3E}">
        <p14:creationId xmlns:p14="http://schemas.microsoft.com/office/powerpoint/2010/main" val="6122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69F22-7BE3-415A-A611-3907CDA6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3D0BA1-D1F8-4099-AFC5-2246EC07D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4" t="23419" r="35174" b="43769"/>
          <a:stretch/>
        </p:blipFill>
        <p:spPr>
          <a:xfrm>
            <a:off x="274299" y="1113182"/>
            <a:ext cx="11643402" cy="44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FC2425-AC3A-414C-AA8D-33EC246D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8FD4F2-9872-4B1F-872C-8452B2F2C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2" t="23767" r="32695" b="40639"/>
          <a:stretch/>
        </p:blipFill>
        <p:spPr>
          <a:xfrm>
            <a:off x="377400" y="1185848"/>
            <a:ext cx="12174818" cy="462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A01A57-2784-449C-904E-4DDDFAEB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80A561-DE1D-41F2-93A6-5FFDE7C71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0" t="23031" r="35363" b="44121"/>
          <a:stretch/>
        </p:blipFill>
        <p:spPr>
          <a:xfrm>
            <a:off x="423948" y="1147156"/>
            <a:ext cx="11668035" cy="44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BF0-A1BD-4386-B264-0F2D56FF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34E17E-C464-4AA6-97BF-B7F584736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3" t="23768" r="35565" b="42145"/>
          <a:stretch/>
        </p:blipFill>
        <p:spPr>
          <a:xfrm>
            <a:off x="713616" y="1027906"/>
            <a:ext cx="10879385" cy="476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B66044-4278-4F37-A764-CCCC05D69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50946" y="581025"/>
            <a:ext cx="10627083" cy="5695950"/>
          </a:xfrm>
          <a:prstGeom prst="rect">
            <a:avLst/>
          </a:prstGeom>
          <a:solidFill>
            <a:srgbClr val="D6DCE5">
              <a:alpha val="6588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8282" y="904654"/>
            <a:ext cx="366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西蒙菲沙大学</a:t>
            </a:r>
          </a:p>
        </p:txBody>
      </p:sp>
      <p:sp>
        <p:nvSpPr>
          <p:cNvPr id="12" name="矩形 11"/>
          <p:cNvSpPr/>
          <p:nvPr/>
        </p:nvSpPr>
        <p:spPr>
          <a:xfrm>
            <a:off x="7315199" y="1934542"/>
            <a:ext cx="42141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Simon Fraser University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SFU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。成立于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1965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年，位于加拿大不列颠哥伦比亚省温哥华市。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温哥华这座城市一直被评为世界上最宜居的城市，也是一个华人聚集地。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SFU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是北美一所综合性公立研究型大学，这所学校的教学质量在整个加拿大都可以排上前列。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SFU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的研究生对于想要在国外读研的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本科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毕业生也是非常热门的选择。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4E99E1-B971-4EF3-BF88-9185AEDB6E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8"/>
          <a:stretch/>
        </p:blipFill>
        <p:spPr>
          <a:xfrm>
            <a:off x="588396" y="796112"/>
            <a:ext cx="6376946" cy="514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03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006">
        <p14:reveal/>
      </p:transition>
    </mc:Choice>
    <mc:Fallback xmlns="">
      <p:transition spd="med" advTm="3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2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0E63FAC-30B7-4F76-A11E-BD7C515AE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55B7E0A-DA15-4798-BB65-5A300F94B98F}"/>
              </a:ext>
            </a:extLst>
          </p:cNvPr>
          <p:cNvSpPr/>
          <p:nvPr/>
        </p:nvSpPr>
        <p:spPr>
          <a:xfrm>
            <a:off x="177749" y="166978"/>
            <a:ext cx="11688418" cy="6524044"/>
          </a:xfrm>
          <a:prstGeom prst="rect">
            <a:avLst/>
          </a:prstGeom>
          <a:solidFill>
            <a:srgbClr val="D6DCE5">
              <a:alpha val="6588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3048" y="2910153"/>
            <a:ext cx="23281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艺术和商业两种角度，包括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营销策略、品牌、产品、零售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等方面了解温哥华的时尚产业，从而对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可持续服装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及其在当今时尚产业和现代生活中的影响产生理解。</a:t>
            </a:r>
          </a:p>
          <a:p>
            <a:pPr algn="ctr"/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以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案例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为基础的课堂，通过展示不同品牌的不同价值，品牌理念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7799" y="430063"/>
            <a:ext cx="7196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暑期项目课程（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个课时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7799" y="1399422"/>
            <a:ext cx="88340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1732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New Fashion and its influence in today’s industry and modern life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1732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Why and how Vancouver is the Hollywood North?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C00F4D-C772-4864-BC27-0C1C497B401C}"/>
              </a:ext>
            </a:extLst>
          </p:cNvPr>
          <p:cNvSpPr/>
          <p:nvPr/>
        </p:nvSpPr>
        <p:spPr>
          <a:xfrm>
            <a:off x="2633080" y="2943556"/>
            <a:ext cx="22025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了解温哥华的电影产业，了解温哥华为何及如何被称为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北方好莱坞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。学习电影概念是如何产生的</a:t>
            </a:r>
            <a:r>
              <a:rPr lang="en-US" altLang="zh-CN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,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如何进行电影预算</a:t>
            </a:r>
            <a:r>
              <a:rPr lang="en-US" altLang="zh-CN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,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为什么拍摄电影</a:t>
            </a:r>
            <a:r>
              <a:rPr lang="en-US" altLang="zh-CN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,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在不同情况下</a:t>
            </a:r>
            <a:r>
              <a:rPr lang="en-US" altLang="zh-CN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(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成本、人才、政府政策、出口退税等</a:t>
            </a:r>
            <a:r>
              <a:rPr lang="en-US" altLang="zh-CN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)</a:t>
            </a:r>
            <a:r>
              <a:rPr lang="zh-CN" altLang="en-US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，如何从事这个行业</a:t>
            </a:r>
            <a:r>
              <a:rPr lang="en-US" altLang="zh-CN" dirty="0">
                <a:solidFill>
                  <a:srgbClr val="17324D"/>
                </a:solidFill>
                <a:latin typeface="微软雅黑" panose="020B0503020204020204" pitchFamily="34" charset="-122"/>
                <a:ea typeface="华文细黑" pitchFamily="2" charset="-122"/>
                <a:cs typeface="Aharoni" pitchFamily="2" charset="-79"/>
                <a:sym typeface="Nixie One" charset="-122"/>
              </a:rPr>
              <a:t>?</a:t>
            </a:r>
            <a:endParaRPr lang="zh-CN" altLang="en-US" dirty="0">
              <a:solidFill>
                <a:srgbClr val="17324D"/>
              </a:solidFill>
              <a:latin typeface="微软雅黑" panose="020B0503020204020204" pitchFamily="34" charset="-122"/>
              <a:ea typeface="华文细黑" pitchFamily="2" charset="-122"/>
              <a:cs typeface="Aharoni" pitchFamily="2" charset="-79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D821669-FFDC-472F-AF1C-A710AEE65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75" y="2910153"/>
            <a:ext cx="4948362" cy="371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D90FF2-5893-4052-BA85-F4554420C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36" y="2910154"/>
            <a:ext cx="4948361" cy="371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2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619">
        <p14:reveal/>
      </p:transition>
    </mc:Choice>
    <mc:Fallback xmlns="">
      <p:transition spd="med" advTm="3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87ACE87-032B-4384-8EA1-748624900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AC598D-9E1C-4B5D-A268-DF3D2B41DBD4}"/>
              </a:ext>
            </a:extLst>
          </p:cNvPr>
          <p:cNvSpPr/>
          <p:nvPr/>
        </p:nvSpPr>
        <p:spPr>
          <a:xfrm>
            <a:off x="314076" y="381663"/>
            <a:ext cx="11563848" cy="6273538"/>
          </a:xfrm>
          <a:prstGeom prst="rect">
            <a:avLst/>
          </a:prstGeom>
          <a:solidFill>
            <a:srgbClr val="D6DCE5">
              <a:alpha val="6588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1046" y="3845127"/>
            <a:ext cx="3931196" cy="2452306"/>
            <a:chOff x="1162050" y="1266825"/>
            <a:chExt cx="4324350" cy="4324350"/>
          </a:xfrm>
          <a:noFill/>
        </p:grpSpPr>
        <p:sp>
          <p:nvSpPr>
            <p:cNvPr id="2" name="图文框 1"/>
            <p:cNvSpPr/>
            <p:nvPr/>
          </p:nvSpPr>
          <p:spPr>
            <a:xfrm>
              <a:off x="1162050" y="1266825"/>
              <a:ext cx="4324350" cy="4324350"/>
            </a:xfrm>
            <a:prstGeom prst="frame">
              <a:avLst>
                <a:gd name="adj1" fmla="val 2368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70601" y="1539229"/>
              <a:ext cx="3741595" cy="3630078"/>
              <a:chOff x="1470601" y="1539229"/>
              <a:chExt cx="3741595" cy="3630078"/>
            </a:xfrm>
            <a:grpFill/>
          </p:grpSpPr>
          <p:sp>
            <p:nvSpPr>
              <p:cNvPr id="7" name="文本框 6"/>
              <p:cNvSpPr txBox="1"/>
              <p:nvPr/>
            </p:nvSpPr>
            <p:spPr>
              <a:xfrm>
                <a:off x="1470601" y="1539229"/>
                <a:ext cx="3471850" cy="10239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课程难度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504950" y="2835580"/>
                <a:ext cx="3707246" cy="233372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简单，轻松</a:t>
                </a: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小组作业重要</a:t>
                </a: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商科背景有优势</a:t>
                </a: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整体分数较高</a:t>
                </a:r>
              </a:p>
            </p:txBody>
          </p:sp>
        </p:grpSp>
      </p:grpSp>
      <p:sp>
        <p:nvSpPr>
          <p:cNvPr id="15" name="KSO_Shape"/>
          <p:cNvSpPr/>
          <p:nvPr/>
        </p:nvSpPr>
        <p:spPr>
          <a:xfrm flipH="1" flipV="1">
            <a:off x="9734551" y="4272682"/>
            <a:ext cx="1905000" cy="1905000"/>
          </a:xfrm>
          <a:prstGeom prst="halfFrame">
            <a:avLst>
              <a:gd name="adj1" fmla="val 18333"/>
              <a:gd name="adj2" fmla="val 1733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EA37DD5-DB9E-4E4F-87AC-36549D746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23802" r="12649" b="29316"/>
          <a:stretch/>
        </p:blipFill>
        <p:spPr>
          <a:xfrm>
            <a:off x="4714928" y="741989"/>
            <a:ext cx="6876026" cy="558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2128DB0-AFB7-47EB-83F0-4FF148B78241}"/>
              </a:ext>
            </a:extLst>
          </p:cNvPr>
          <p:cNvGrpSpPr/>
          <p:nvPr/>
        </p:nvGrpSpPr>
        <p:grpSpPr>
          <a:xfrm>
            <a:off x="601045" y="711561"/>
            <a:ext cx="3931197" cy="2871798"/>
            <a:chOff x="1162050" y="1266825"/>
            <a:chExt cx="4324350" cy="4324350"/>
          </a:xfrm>
          <a:noFill/>
        </p:grpSpPr>
        <p:sp>
          <p:nvSpPr>
            <p:cNvPr id="13" name="图文框 12">
              <a:extLst>
                <a:ext uri="{FF2B5EF4-FFF2-40B4-BE49-F238E27FC236}">
                  <a16:creationId xmlns:a16="http://schemas.microsoft.com/office/drawing/2014/main" id="{B5432A48-815A-408B-B4E8-F11439BD85D1}"/>
                </a:ext>
              </a:extLst>
            </p:cNvPr>
            <p:cNvSpPr/>
            <p:nvPr/>
          </p:nvSpPr>
          <p:spPr>
            <a:xfrm>
              <a:off x="1162050" y="1266825"/>
              <a:ext cx="4324350" cy="4324350"/>
            </a:xfrm>
            <a:prstGeom prst="frame">
              <a:avLst>
                <a:gd name="adj1" fmla="val 2368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5AA39C3-71AD-4C83-85E1-4A06543B65C7}"/>
                </a:ext>
              </a:extLst>
            </p:cNvPr>
            <p:cNvGrpSpPr/>
            <p:nvPr/>
          </p:nvGrpSpPr>
          <p:grpSpPr>
            <a:xfrm>
              <a:off x="1470601" y="1815877"/>
              <a:ext cx="3707246" cy="2949709"/>
              <a:chOff x="1470601" y="1815877"/>
              <a:chExt cx="3707246" cy="2949709"/>
            </a:xfrm>
            <a:grpFill/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A646137-0274-46E0-AECA-2BE8DBDA0ACC}"/>
                  </a:ext>
                </a:extLst>
              </p:cNvPr>
              <p:cNvSpPr txBox="1"/>
              <p:nvPr/>
            </p:nvSpPr>
            <p:spPr>
              <a:xfrm>
                <a:off x="1504950" y="1815877"/>
                <a:ext cx="347185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分数评判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96AAC12-C505-47E6-A777-D42C1E664824}"/>
                  </a:ext>
                </a:extLst>
              </p:cNvPr>
              <p:cNvSpPr/>
              <p:nvPr/>
            </p:nvSpPr>
            <p:spPr>
              <a:xfrm>
                <a:off x="1470601" y="3134370"/>
                <a:ext cx="3707246" cy="163121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40% group project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25% participation</a:t>
                </a:r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35% individual assignment</a:t>
                </a:r>
              </a:p>
              <a:p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(</a:t>
                </a: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课上和课后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44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931">
        <p14:reveal/>
      </p:transition>
    </mc:Choice>
    <mc:Fallback xmlns="">
      <p:transition spd="med" advTm="3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87ACE87-032B-4384-8EA1-748624900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AC598D-9E1C-4B5D-A268-DF3D2B41DBD4}"/>
              </a:ext>
            </a:extLst>
          </p:cNvPr>
          <p:cNvSpPr/>
          <p:nvPr/>
        </p:nvSpPr>
        <p:spPr>
          <a:xfrm>
            <a:off x="135172" y="274786"/>
            <a:ext cx="11884723" cy="6524044"/>
          </a:xfrm>
          <a:prstGeom prst="rect">
            <a:avLst/>
          </a:prstGeom>
          <a:solidFill>
            <a:srgbClr val="D6DCE5">
              <a:alpha val="6588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5833" y="1030473"/>
            <a:ext cx="3567892" cy="4495684"/>
            <a:chOff x="233381" y="1201807"/>
            <a:chExt cx="4324350" cy="4324350"/>
          </a:xfrm>
          <a:noFill/>
        </p:grpSpPr>
        <p:sp>
          <p:nvSpPr>
            <p:cNvPr id="2" name="图文框 1"/>
            <p:cNvSpPr/>
            <p:nvPr/>
          </p:nvSpPr>
          <p:spPr>
            <a:xfrm>
              <a:off x="233381" y="1201807"/>
              <a:ext cx="4324350" cy="4324350"/>
            </a:xfrm>
            <a:prstGeom prst="frame">
              <a:avLst>
                <a:gd name="adj1" fmla="val 2368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55753" y="1331532"/>
              <a:ext cx="3713632" cy="3754874"/>
              <a:chOff x="555753" y="1331532"/>
              <a:chExt cx="3713632" cy="3754874"/>
            </a:xfrm>
            <a:grpFill/>
          </p:grpSpPr>
          <p:sp>
            <p:nvSpPr>
              <p:cNvPr id="7" name="文本框 6"/>
              <p:cNvSpPr txBox="1"/>
              <p:nvPr/>
            </p:nvSpPr>
            <p:spPr>
              <a:xfrm>
                <a:off x="797535" y="1331532"/>
                <a:ext cx="3471850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具体如何完成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55753" y="2778082"/>
                <a:ext cx="3707246" cy="230832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zh-CN" altLang="zh-CN" dirty="0"/>
                  <a:t>设立一个可持续发展的时尚品牌，并为这个时尚品牌拍摄一段商业宣传片。需要体现你的品牌理念，品牌设计，产品和服务，商业模式等等</a:t>
                </a:r>
                <a:endParaRPr lang="en-US" altLang="zh-CN" dirty="0"/>
              </a:p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20</a:t>
                </a:r>
                <a:r>
                  <a:rPr lang="zh-CN" altLang="zh-CN" dirty="0"/>
                  <a:t>分钟的</a:t>
                </a:r>
                <a:r>
                  <a:rPr lang="en-US" altLang="zh-CN" dirty="0"/>
                  <a:t>pre</a:t>
                </a:r>
                <a:r>
                  <a:rPr lang="zh-CN" altLang="en-US" dirty="0"/>
                  <a:t>，展示商业计划书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5" name="KSO_Shape"/>
          <p:cNvSpPr/>
          <p:nvPr/>
        </p:nvSpPr>
        <p:spPr>
          <a:xfrm flipH="1" flipV="1">
            <a:off x="9734551" y="4272682"/>
            <a:ext cx="1905000" cy="1905000"/>
          </a:xfrm>
          <a:prstGeom prst="halfFrame">
            <a:avLst>
              <a:gd name="adj1" fmla="val 18333"/>
              <a:gd name="adj2" fmla="val 1733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6D2EDA-6C95-433D-9F1B-7E099FDB4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30" y="1037968"/>
            <a:ext cx="3386667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689CF5-7C4C-4725-817B-BFE2B519F4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4"/>
          <a:stretch/>
        </p:blipFill>
        <p:spPr>
          <a:xfrm>
            <a:off x="7745275" y="1030473"/>
            <a:ext cx="3707952" cy="2380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60AE0B-A4B9-4652-A786-BCB15DBEF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30" y="3180522"/>
            <a:ext cx="3332489" cy="229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1ECAC9A-97A3-4231-BBB1-672BAE178D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68" t="13344" r="3130" b="12667"/>
          <a:stretch/>
        </p:blipFill>
        <p:spPr>
          <a:xfrm>
            <a:off x="7694461" y="3536808"/>
            <a:ext cx="3758766" cy="19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931">
        <p14:reveal/>
      </p:transition>
    </mc:Choice>
    <mc:Fallback xmlns="">
      <p:transition spd="med" advTm="3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6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CF0A8AA-C043-41CE-9BEB-630136D59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4786"/>
            <a:ext cx="12192001" cy="7382786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chemeClr val="bg1"/>
          </a:solidFill>
          <a:ln>
            <a:solidFill>
              <a:srgbClr val="F6C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chemeClr val="bg1"/>
          </a:solidFill>
          <a:ln>
            <a:solidFill>
              <a:srgbClr val="F6C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4373" y="3772453"/>
            <a:ext cx="3471850" cy="2055504"/>
            <a:chOff x="754373" y="3772453"/>
            <a:chExt cx="3471850" cy="2055504"/>
          </a:xfrm>
        </p:grpSpPr>
        <p:sp>
          <p:nvSpPr>
            <p:cNvPr id="12" name="文本框 11"/>
            <p:cNvSpPr txBox="1"/>
            <p:nvPr/>
          </p:nvSpPr>
          <p:spPr>
            <a:xfrm>
              <a:off x="754373" y="3772453"/>
              <a:ext cx="34718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课余活动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113658" y="4627628"/>
              <a:ext cx="3015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1732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itchFamily="2" charset="-79"/>
                  <a:sym typeface="Nixie One" charset="-122"/>
                </a:rPr>
                <a:t>参观了</a:t>
              </a:r>
              <a:r>
                <a:rPr lang="en-US" altLang="zh-CN" dirty="0">
                  <a:solidFill>
                    <a:srgbClr val="1732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itchFamily="2" charset="-79"/>
                  <a:sym typeface="Nixie One" charset="-122"/>
                </a:rPr>
                <a:t>lululemon</a:t>
              </a:r>
              <a:r>
                <a:rPr lang="zh-CN" altLang="en-US" dirty="0">
                  <a:solidFill>
                    <a:srgbClr val="1732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itchFamily="2" charset="-79"/>
                  <a:sym typeface="Nixie One" charset="-122"/>
                </a:rPr>
                <a:t>在温哥华的公司所在地，介绍包括品牌理念，公司创建的意义，整个生产过程。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5122927" y="5132377"/>
            <a:ext cx="64571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从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2000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年在温哥华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Lululemon 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开设第一家店开始，到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2007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年公司上市，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Lululemon 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的成功很大一部分归功于营销天才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Chip Wilson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。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2007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年到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2008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年，销售额达到 露露柠檬 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(Lululemon) 3.5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亿美元，并共开设了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113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个专卖店。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Lululemon 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由于贴身、舒适而又排气等服装特点，被誉为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"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加拿大第一专业运动品牌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"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。在北美，它是人们进行瑜珈、健身等的运动服饰首选。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37B084E-5F24-4401-8266-08F25726B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1"/>
          <a:stretch/>
        </p:blipFill>
        <p:spPr>
          <a:xfrm>
            <a:off x="5237258" y="695680"/>
            <a:ext cx="6117203" cy="429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B9EFD8-8321-4ABB-BFE9-96E352C10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30899"/>
          <a:stretch/>
        </p:blipFill>
        <p:spPr>
          <a:xfrm>
            <a:off x="635097" y="562513"/>
            <a:ext cx="3710403" cy="260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66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648">
        <p14:reveal/>
      </p:transition>
    </mc:Choice>
    <mc:Fallback xmlns="">
      <p:transition spd="med" advTm="3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6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78C28B-5DD8-4F1F-8540-A789D5C33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chemeClr val="bg1"/>
          </a:solidFill>
          <a:ln>
            <a:solidFill>
              <a:srgbClr val="F6C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chemeClr val="bg1"/>
          </a:solidFill>
          <a:ln>
            <a:solidFill>
              <a:srgbClr val="F6C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4373" y="4511924"/>
            <a:ext cx="34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Sony Pictures Image works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索尼图像工作室温哥华总部</a:t>
            </a:r>
          </a:p>
        </p:txBody>
      </p:sp>
      <p:sp>
        <p:nvSpPr>
          <p:cNvPr id="16" name="矩形 15"/>
          <p:cNvSpPr/>
          <p:nvPr/>
        </p:nvSpPr>
        <p:spPr>
          <a:xfrm>
            <a:off x="5237258" y="5318105"/>
            <a:ext cx="64571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索尼麾下的特效制作公司，从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1993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年涉足电影视觉特效的制作，迄今为止已经为将近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100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部电影提供特效制作，其中包括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《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蜘蛛侠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》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、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《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隐形人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》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、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《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精灵鼠小弟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》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和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《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星河战队</a:t>
            </a:r>
            <a:r>
              <a:rPr lang="en-US" altLang="zh-CN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》</a:t>
            </a:r>
            <a:r>
              <a:rPr lang="zh-CN" altLang="en-US" sz="1400" dirty="0">
                <a:solidFill>
                  <a:srgbClr val="1732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itchFamily="2" charset="-79"/>
                <a:sym typeface="Nixie One" charset="-122"/>
              </a:rPr>
              <a:t>等影迷耳熟能详的影片。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B55DA7-FB86-4719-B35B-FA59B102A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/>
          <a:stretch/>
        </p:blipFill>
        <p:spPr>
          <a:xfrm>
            <a:off x="5293990" y="957083"/>
            <a:ext cx="6188202" cy="403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042E300C-9302-4828-BA0A-960A31546A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9" y="717182"/>
            <a:ext cx="3516415" cy="231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8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648">
        <p14:reveal/>
      </p:transition>
    </mc:Choice>
    <mc:Fallback xmlns="">
      <p:transition spd="med" advTm="3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6E1B256-CE56-424A-84A7-0F6F9E0FF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529885"/>
          </a:xfrm>
          <a:prstGeom prst="rect">
            <a:avLst/>
          </a:prstGeom>
        </p:spPr>
      </p:pic>
      <p:sp>
        <p:nvSpPr>
          <p:cNvPr id="11" name="PA_矩形 10"/>
          <p:cNvSpPr>
            <a:spLocks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32916E-562B-4F46-9A30-F886B39B9201}"/>
              </a:ext>
            </a:extLst>
          </p:cNvPr>
          <p:cNvSpPr/>
          <p:nvPr/>
        </p:nvSpPr>
        <p:spPr>
          <a:xfrm>
            <a:off x="176977" y="166978"/>
            <a:ext cx="11688418" cy="6524044"/>
          </a:xfrm>
          <a:prstGeom prst="rect">
            <a:avLst/>
          </a:prstGeom>
          <a:solidFill>
            <a:srgbClr val="D6DCE5">
              <a:alpha val="6588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4EBA87-95CA-4FD2-901F-D728B238C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7" y="484632"/>
            <a:ext cx="3593886" cy="58658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098CF3-9BA3-4500-8978-9D813502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58" y="484632"/>
            <a:ext cx="2962192" cy="58658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C782A34-DC6A-44A8-BCB1-014DE12A3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8" y="484633"/>
            <a:ext cx="4263147" cy="34194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821D85-9CA4-4263-ADA6-F65213247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9" y="4108589"/>
            <a:ext cx="3235750" cy="22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3919">
        <p14:reveal/>
      </p:transition>
    </mc:Choice>
    <mc:Fallback xmlns="">
      <p:transition spd="med" advTm="3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1464</Words>
  <Application>Microsoft Office PowerPoint</Application>
  <PresentationFormat>宽屏</PresentationFormat>
  <Paragraphs>160</Paragraphs>
  <Slides>29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宋体</vt:lpstr>
      <vt:lpstr>微软雅黑</vt:lpstr>
      <vt:lpstr>Aharoni</vt:lpstr>
      <vt:lpstr>Arial</vt:lpstr>
      <vt:lpstr>Wingdings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结课证书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欧美相册</dc:title>
  <dc:creator>第一PPT</dc:creator>
  <cp:keywords>www.1ppt.com</cp:keywords>
  <cp:lastModifiedBy>sunny-LXR@outlook.com</cp:lastModifiedBy>
  <cp:revision>256</cp:revision>
  <dcterms:created xsi:type="dcterms:W3CDTF">2017-03-22T08:28:24Z</dcterms:created>
  <dcterms:modified xsi:type="dcterms:W3CDTF">2019-10-07T23:47:01Z</dcterms:modified>
</cp:coreProperties>
</file>