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8" r:id="rId3"/>
    <p:sldId id="259" r:id="rId4"/>
    <p:sldId id="256" r:id="rId5"/>
    <p:sldId id="266" r:id="rId6"/>
    <p:sldId id="257" r:id="rId7"/>
    <p:sldId id="260" r:id="rId8"/>
    <p:sldId id="261" r:id="rId9"/>
    <p:sldId id="262" r:id="rId10"/>
    <p:sldId id="263" r:id="rId11"/>
    <p:sldId id="264" r:id="rId12"/>
    <p:sldId id="267" r:id="rId13"/>
    <p:sldId id="265" r:id="rId14"/>
    <p:sldId id="268" r:id="rId15"/>
    <p:sldId id="272" r:id="rId16"/>
    <p:sldId id="279" r:id="rId17"/>
    <p:sldId id="280" r:id="rId18"/>
    <p:sldId id="274" r:id="rId19"/>
    <p:sldId id="275" r:id="rId20"/>
    <p:sldId id="276" r:id="rId21"/>
    <p:sldId id="270" r:id="rId22"/>
    <p:sldId id="271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6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336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04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669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580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8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54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6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430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4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AD754-C1B3-4E26-B0BD-ABBC41F3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009324-F59F-417C-84A4-A6A0F62BA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CA2E6F-39F9-4F1A-9E69-04E28A492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196E27-244F-4A85-B1A9-E8602E399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47A322-C5DD-4FCE-98A3-C4FD59A9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8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98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51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41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34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509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9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84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00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41B0B88-62D9-4698-8422-9C8188C793C8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4CA9C19-7655-4E96-AB65-E22708D08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31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DDA81E-6385-485B-AAD1-6ACCDF8B5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280" y="1285240"/>
            <a:ext cx="10759440" cy="2387600"/>
          </a:xfrm>
        </p:spPr>
        <p:txBody>
          <a:bodyPr/>
          <a:lstStyle/>
          <a:p>
            <a:pPr algn="l"/>
            <a:r>
              <a:rPr lang="en-US" altLang="zh-CN" dirty="0"/>
              <a:t>Lancaster University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3E61F1-B35E-4FB5-B112-FF928BDBC3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400" y="0"/>
            <a:ext cx="23876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29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0A0B63-CB26-41A8-9D8B-5F82E46A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Evening activities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E4BB9D-C675-491E-A0E2-60EFF7241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" y="1690688"/>
            <a:ext cx="10759439" cy="554672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篮球、足球、羽毛球、棒球、烘焙、电影、瑜伽、跳舞、卡拉</a:t>
            </a:r>
            <a:r>
              <a:rPr lang="en-US" altLang="zh-CN" sz="2400" dirty="0"/>
              <a:t>OK……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277410-3800-44C9-B7A4-37CC2EBC49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801" y="2245360"/>
            <a:ext cx="5054599" cy="3924300"/>
          </a:xfrm>
          <a:prstGeom prst="rect">
            <a:avLst/>
          </a:prstGeom>
        </p:spPr>
      </p:pic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B1904DCD-7A7F-4A78-9D76-8850F9E4EA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5801" y="2247900"/>
            <a:ext cx="5232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3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8CC4F1-3406-445D-AD94-28CE781D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20" y="318834"/>
            <a:ext cx="10396882" cy="1151965"/>
          </a:xfrm>
        </p:spPr>
        <p:txBody>
          <a:bodyPr/>
          <a:lstStyle/>
          <a:p>
            <a:r>
              <a:rPr lang="en-US" altLang="zh-CN" dirty="0"/>
              <a:t>Weekend Trip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212A2A-1A00-49F9-BAD4-21FDD411E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975"/>
            <a:ext cx="10515600" cy="1039495"/>
          </a:xfrm>
        </p:spPr>
        <p:txBody>
          <a:bodyPr>
            <a:normAutofit lnSpcReduction="10000"/>
          </a:bodyPr>
          <a:lstStyle/>
          <a:p>
            <a:r>
              <a:rPr lang="zh-CN" altLang="en-US" sz="2400" dirty="0"/>
              <a:t>可选择</a:t>
            </a:r>
            <a:endParaRPr lang="en-US" altLang="zh-CN" sz="2400" dirty="0"/>
          </a:p>
          <a:p>
            <a:r>
              <a:rPr lang="en-US" altLang="zh-CN" sz="2400" dirty="0"/>
              <a:t>12-25</a:t>
            </a:r>
            <a:r>
              <a:rPr lang="zh-CN" altLang="en-US" sz="2400" dirty="0"/>
              <a:t>英镑</a:t>
            </a:r>
            <a:endParaRPr lang="en-US" altLang="zh-CN" sz="2400" dirty="0"/>
          </a:p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D7AD934-756B-4AD7-9712-5C5EC982F39C}"/>
              </a:ext>
            </a:extLst>
          </p:cNvPr>
          <p:cNvSpPr txBox="1"/>
          <p:nvPr/>
        </p:nvSpPr>
        <p:spPr>
          <a:xfrm>
            <a:off x="2333947" y="5601017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曼彻斯特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C83D14-1066-408E-AC0E-CA8F59EACA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711142"/>
            <a:ext cx="4848548" cy="26158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36E7A19-CD58-41A5-A565-92233C1C29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65559" y="1404382"/>
            <a:ext cx="4796155" cy="359711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83C9164-094A-43EE-9F81-7DECDF8FA92B}"/>
              </a:ext>
            </a:extLst>
          </p:cNvPr>
          <p:cNvSpPr txBox="1"/>
          <p:nvPr/>
        </p:nvSpPr>
        <p:spPr>
          <a:xfrm>
            <a:off x="8332695" y="560101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利物浦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87C15AE-EFF4-43D4-AB62-D7BEB58C75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327" y="2380297"/>
            <a:ext cx="4294293" cy="32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5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49C7C50E-B20D-414F-85FC-C21E16810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5803"/>
            <a:ext cx="9144000" cy="2387600"/>
          </a:xfrm>
        </p:spPr>
        <p:txBody>
          <a:bodyPr/>
          <a:lstStyle/>
          <a:p>
            <a:r>
              <a:rPr lang="zh-CN" altLang="en-US" dirty="0"/>
              <a:t>环境科学</a:t>
            </a:r>
            <a:br>
              <a:rPr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9790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BE67D62-3E62-470C-98D6-3BA21088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Freeform 11">
            <a:extLst>
              <a:ext uri="{FF2B5EF4-FFF2-40B4-BE49-F238E27FC236}">
                <a16:creationId xmlns:a16="http://schemas.microsoft.com/office/drawing/2014/main" id="{9060346B-3FED-4DD4-B8C1-DC55FABE7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B553EB7A-0120-4C88-A02C-26C1D1F4C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D4327787-BC11-4A2F-BB05-F74869A7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7C3D022D-958E-4B8D-B601-804671385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2" name="5-Point Star 24">
            <a:extLst>
              <a:ext uri="{FF2B5EF4-FFF2-40B4-BE49-F238E27FC236}">
                <a16:creationId xmlns:a16="http://schemas.microsoft.com/office/drawing/2014/main" id="{0BF0E6E8-886A-4302-8457-1BF7C47C4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9F7C30-540B-4FD7-AC74-5A1753ECB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130D953-31B8-4F18-A42D-3B5B571BA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0" y="0"/>
            <a:ext cx="4702938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E255B11-7927-4179-AA42-988F6D3E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8" y="1301568"/>
            <a:ext cx="3314218" cy="2912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zh-CN" altLang="en-US" sz="6600"/>
              <a:t>兰卡校园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18E4E3-DC76-424C-B3E7-60E82DEB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8" y="0"/>
            <a:ext cx="4238653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DB067F-84C7-4EB0-8E7C-B529B77E4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5752622"/>
            <a:ext cx="423977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814BDB07-F2BC-4CCD-9BD4-CD1053678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9" y="0"/>
            <a:ext cx="428392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5830DC-0AAE-4684-BA71-21E75D7A1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800" y="450792"/>
            <a:ext cx="6639906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内容占位符 4" descr="图片包含 墙壁, 天空, 建筑物, 室内&#10;&#10;描述已自动生成">
            <a:extLst>
              <a:ext uri="{FF2B5EF4-FFF2-40B4-BE49-F238E27FC236}">
                <a16:creationId xmlns:a16="http://schemas.microsoft.com/office/drawing/2014/main" id="{2BBFBE4F-BE54-45C8-B02E-B79910408F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85853" y="1914683"/>
            <a:ext cx="5482365" cy="3022359"/>
          </a:xfrm>
          <a:prstGeom prst="rect">
            <a:avLst/>
          </a:prstGeom>
        </p:spPr>
      </p:pic>
      <p:pic>
        <p:nvPicPr>
          <p:cNvPr id="7" name="图片 6" descr="图片包含 户外, 自然&#10;&#10;描述已自动生成">
            <a:extLst>
              <a:ext uri="{FF2B5EF4-FFF2-40B4-BE49-F238E27FC236}">
                <a16:creationId xmlns:a16="http://schemas.microsoft.com/office/drawing/2014/main" id="{03E0A836-DB54-45C2-88F2-B4BC8A1484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42124" y="510273"/>
            <a:ext cx="2679607" cy="3028419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D2E9368-4D50-416A-B08F-E6934EC8D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467718" y="3487730"/>
            <a:ext cx="3028419" cy="267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99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A9E2719-3179-4CB2-9E0D-7403C5056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2FA7B314-1C7F-48F1-A359-A30AD553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FEA56A-DD53-4B5F-A09A-BF4585AF7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B447AE1-4654-4106-8E26-0AC003EC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49172" cy="1151965"/>
          </a:xfrm>
        </p:spPr>
        <p:txBody>
          <a:bodyPr>
            <a:norm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兰卡校园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B24FB4-86DC-485B-A9D3-022EECD36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063396"/>
            <a:ext cx="4949172" cy="3680910"/>
          </a:xfrm>
        </p:spPr>
        <p:txBody>
          <a:bodyPr>
            <a:norm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 descr="图片包含 文字, 地图&#10;&#10;描述已自动生成">
            <a:extLst>
              <a:ext uri="{FF2B5EF4-FFF2-40B4-BE49-F238E27FC236}">
                <a16:creationId xmlns:a16="http://schemas.microsoft.com/office/drawing/2014/main" id="{7521D87E-9226-4253-A112-17834C9C7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0775" y="231418"/>
            <a:ext cx="5142813" cy="2895599"/>
          </a:xfrm>
          <a:prstGeom prst="rect">
            <a:avLst/>
          </a:prstGeom>
          <a:ln>
            <a:noFill/>
          </a:ln>
        </p:spPr>
      </p:pic>
      <p:pic>
        <p:nvPicPr>
          <p:cNvPr id="8" name="图片 7" descr="图片包含 户外, 草, 建筑, 房子&#10;&#10;描述已自动生成">
            <a:extLst>
              <a:ext uri="{FF2B5EF4-FFF2-40B4-BE49-F238E27FC236}">
                <a16:creationId xmlns:a16="http://schemas.microsoft.com/office/drawing/2014/main" id="{039F8E19-42F3-4C77-A493-49BDAB788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0775" y="3250087"/>
            <a:ext cx="5142813" cy="28876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028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12F17E-378A-48DF-A7D0-616F75D5C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id="{908915DF-1091-4602-9B1A-C0677439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CFA88D5-4955-401D-884D-20970DD4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164D267B-C17A-4774-88F8-99CC562E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C1C5AED6-50C3-434F-B16D-A7A83376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id="{AFF213A5-1AFF-47E9-83C0-F71BD7388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1867CA-E60E-4F71-9A83-DCBF50B9D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4" name="Freeform 16">
            <a:extLst>
              <a:ext uri="{FF2B5EF4-FFF2-40B4-BE49-F238E27FC236}">
                <a16:creationId xmlns:a16="http://schemas.microsoft.com/office/drawing/2014/main" id="{66C64BDF-F8AD-4748-8D5F-74F4530D7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F79D7B67-3FD5-4EAB-A55C-C0ABF0CB2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7938" y="3165071"/>
            <a:ext cx="11337749" cy="3146030"/>
          </a:xfrm>
          <a:custGeom>
            <a:avLst/>
            <a:gdLst>
              <a:gd name="connsiteX0" fmla="*/ 11201371 w 11337749"/>
              <a:gd name="connsiteY0" fmla="*/ 0 h 3146030"/>
              <a:gd name="connsiteX1" fmla="*/ 11337749 w 11337749"/>
              <a:gd name="connsiteY1" fmla="*/ 2542023 h 3146030"/>
              <a:gd name="connsiteX2" fmla="*/ 8492 w 11337749"/>
              <a:gd name="connsiteY2" fmla="*/ 3146030 h 3146030"/>
              <a:gd name="connsiteX3" fmla="*/ 2 w 11337749"/>
              <a:gd name="connsiteY3" fmla="*/ 587735 h 3146030"/>
              <a:gd name="connsiteX4" fmla="*/ 0 w 11337749"/>
              <a:gd name="connsiteY4" fmla="*/ 587038 h 314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7749" h="3146030">
                <a:moveTo>
                  <a:pt x="11201371" y="0"/>
                </a:moveTo>
                <a:lnTo>
                  <a:pt x="11337749" y="2542023"/>
                </a:lnTo>
                <a:lnTo>
                  <a:pt x="8492" y="3146030"/>
                </a:lnTo>
                <a:cubicBezTo>
                  <a:pt x="10785" y="2572498"/>
                  <a:pt x="1900" y="1389730"/>
                  <a:pt x="2" y="587735"/>
                </a:cubicBezTo>
                <a:lnTo>
                  <a:pt x="0" y="587038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33828123-C905-415B-832E-3BEA209D2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4A9B942-04AE-4436-AAE2-1C83FD6D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32474" y="3680423"/>
            <a:ext cx="10178799" cy="1346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zh-CN" altLang="en-US" sz="8000">
                <a:solidFill>
                  <a:schemeClr val="bg1"/>
                </a:solidFill>
              </a:rPr>
              <a:t>野外考察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7C8BB1-85B5-4F8D-8794-8AA0EA560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1365">
            <a:off x="1501741" y="374235"/>
            <a:ext cx="228600" cy="228600"/>
          </a:xfrm>
          <a:prstGeom prst="rect">
            <a:avLst/>
          </a:prstGeom>
          <a:solidFill>
            <a:srgbClr val="EA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3455D90-57A9-4F9E-B409-5EC537A2A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1365">
            <a:off x="10696541" y="2504332"/>
            <a:ext cx="228600" cy="228600"/>
          </a:xfrm>
          <a:prstGeom prst="rect">
            <a:avLst/>
          </a:prstGeom>
          <a:solidFill>
            <a:srgbClr val="EA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22">
            <a:extLst>
              <a:ext uri="{FF2B5EF4-FFF2-40B4-BE49-F238E27FC236}">
                <a16:creationId xmlns:a16="http://schemas.microsoft.com/office/drawing/2014/main" id="{2CA9F18C-BF69-4D91-AF02-32BBC3A61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5183431" y="5370202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图片 3" descr="图片包含 人员, 草, 户外, 天空&#10;&#10;描述已自动生成">
            <a:extLst>
              <a:ext uri="{FF2B5EF4-FFF2-40B4-BE49-F238E27FC236}">
                <a16:creationId xmlns:a16="http://schemas.microsoft.com/office/drawing/2014/main" id="{8C4110D1-9C82-4B23-851B-7A2E94D5C6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0000">
            <a:off x="-98391" y="-136148"/>
            <a:ext cx="5487181" cy="3616286"/>
          </a:xfrm>
          <a:custGeom>
            <a:avLst/>
            <a:gdLst>
              <a:gd name="connsiteX0" fmla="*/ 189521 w 5487181"/>
              <a:gd name="connsiteY0" fmla="*/ 0 h 3616286"/>
              <a:gd name="connsiteX1" fmla="*/ 5487181 w 5487181"/>
              <a:gd name="connsiteY1" fmla="*/ 277638 h 3616286"/>
              <a:gd name="connsiteX2" fmla="*/ 5487181 w 5487181"/>
              <a:gd name="connsiteY2" fmla="*/ 3616286 h 3616286"/>
              <a:gd name="connsiteX3" fmla="*/ 0 w 5487181"/>
              <a:gd name="connsiteY3" fmla="*/ 3616286 h 361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7181" h="3616286">
                <a:moveTo>
                  <a:pt x="189521" y="0"/>
                </a:moveTo>
                <a:lnTo>
                  <a:pt x="5487181" y="277638"/>
                </a:lnTo>
                <a:lnTo>
                  <a:pt x="5487181" y="3616286"/>
                </a:lnTo>
                <a:lnTo>
                  <a:pt x="0" y="3616286"/>
                </a:lnTo>
                <a:close/>
              </a:path>
            </a:pathLst>
          </a:custGeom>
        </p:spPr>
      </p:pic>
      <p:pic>
        <p:nvPicPr>
          <p:cNvPr id="5" name="内容占位符 4" descr="图片包含 草, 人员, 户外, 天空&#10;&#10;描述已自动生成">
            <a:extLst>
              <a:ext uri="{FF2B5EF4-FFF2-40B4-BE49-F238E27FC236}">
                <a16:creationId xmlns:a16="http://schemas.microsoft.com/office/drawing/2014/main" id="{F159EECA-BFF9-4BD3-91CB-32E906C5C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 rot="21420000">
            <a:off x="5513734" y="-147441"/>
            <a:ext cx="5546949" cy="3339160"/>
          </a:xfrm>
          <a:custGeom>
            <a:avLst/>
            <a:gdLst>
              <a:gd name="connsiteX0" fmla="*/ 0 w 5546949"/>
              <a:gd name="connsiteY0" fmla="*/ 0 h 3339160"/>
              <a:gd name="connsiteX1" fmla="*/ 5546949 w 5546949"/>
              <a:gd name="connsiteY1" fmla="*/ 290703 h 3339160"/>
              <a:gd name="connsiteX2" fmla="*/ 5546948 w 5546949"/>
              <a:gd name="connsiteY2" fmla="*/ 3339160 h 3339160"/>
              <a:gd name="connsiteX3" fmla="*/ 0 w 5546949"/>
              <a:gd name="connsiteY3" fmla="*/ 3339160 h 333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6949" h="3339160">
                <a:moveTo>
                  <a:pt x="0" y="0"/>
                </a:moveTo>
                <a:lnTo>
                  <a:pt x="5546949" y="290703"/>
                </a:lnTo>
                <a:lnTo>
                  <a:pt x="5546948" y="3339160"/>
                </a:lnTo>
                <a:lnTo>
                  <a:pt x="0" y="3339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8799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3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4A9B942-04AE-4436-AAE2-1C83FD6D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59072" y="390182"/>
            <a:ext cx="5683314" cy="3284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zh-CN" altLang="en-US" sz="8000"/>
              <a:t>穿衣</a:t>
            </a:r>
          </a:p>
        </p:txBody>
      </p:sp>
      <p:pic>
        <p:nvPicPr>
          <p:cNvPr id="8" name="内容占位符 7" descr="图片包含 服装, 绿色, 雪, 外套&#10;&#10;描述已自动生成">
            <a:extLst>
              <a:ext uri="{FF2B5EF4-FFF2-40B4-BE49-F238E27FC236}">
                <a16:creationId xmlns:a16="http://schemas.microsoft.com/office/drawing/2014/main" id="{3F0695C7-8707-4CA6-A1B6-D750F441E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0000">
            <a:off x="-118586" y="237518"/>
            <a:ext cx="4633277" cy="4518254"/>
          </a:xfrm>
          <a:custGeom>
            <a:avLst/>
            <a:gdLst>
              <a:gd name="connsiteX0" fmla="*/ 4633277 w 4633277"/>
              <a:gd name="connsiteY0" fmla="*/ 0 h 4410442"/>
              <a:gd name="connsiteX1" fmla="*/ 4633277 w 4633277"/>
              <a:gd name="connsiteY1" fmla="*/ 4410442 h 4410442"/>
              <a:gd name="connsiteX2" fmla="*/ 0 w 4633277"/>
              <a:gd name="connsiteY2" fmla="*/ 4410442 h 4410442"/>
              <a:gd name="connsiteX3" fmla="*/ 231142 w 4633277"/>
              <a:gd name="connsiteY3" fmla="*/ 0 h 44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</p:spPr>
      </p:pic>
      <p:sp>
        <p:nvSpPr>
          <p:cNvPr id="25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4972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1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458151-6535-4712-9D31-5BFEBD22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8F956D1-3AF5-47E1-BF12-D331E34A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4A5A7DD1-718C-42BE-9B90-4D960E22E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4A9B942-04AE-4436-AAE2-1C83FD6D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zh-CN" altLang="en-US" sz="6600"/>
              <a:t>饮食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E02FF1-20BC-4306-B0FB-AE6D71D73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A8C427-1B47-42B2-9206-1F34BE75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52622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864909-0F48-48BD-B525-B293738D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内容占位符 5" descr="许多新鲜的水果&#10;&#10;描述已自动生成">
            <a:extLst>
              <a:ext uri="{FF2B5EF4-FFF2-40B4-BE49-F238E27FC236}">
                <a16:creationId xmlns:a16="http://schemas.microsoft.com/office/drawing/2014/main" id="{18EDD783-CD0F-4A94-AAE4-B26CC75B5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367" y="1110469"/>
            <a:ext cx="6174771" cy="46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22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B1AC45A-F9B7-4D03-9EC3-BA0410EE6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34" y="1"/>
            <a:ext cx="11721533" cy="398062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图片包含 餐桌, 美食, 盘子, 室内&#10;&#10;描述已自动生成">
            <a:extLst>
              <a:ext uri="{FF2B5EF4-FFF2-40B4-BE49-F238E27FC236}">
                <a16:creationId xmlns:a16="http://schemas.microsoft.com/office/drawing/2014/main" id="{24C2CCC6-0571-45D1-9FC8-4292A71A14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24" y="-1"/>
            <a:ext cx="5307497" cy="3980623"/>
          </a:xfrm>
          <a:prstGeom prst="rect">
            <a:avLst/>
          </a:prstGeom>
          <a:ln>
            <a:noFill/>
          </a:ln>
        </p:spPr>
      </p:pic>
      <p:pic>
        <p:nvPicPr>
          <p:cNvPr id="7" name="图片 6" descr="图片包含 盘子, 美食, 餐桌, 室内&#10;&#10;描述已自动生成">
            <a:extLst>
              <a:ext uri="{FF2B5EF4-FFF2-40B4-BE49-F238E27FC236}">
                <a16:creationId xmlns:a16="http://schemas.microsoft.com/office/drawing/2014/main" id="{02D66B55-0B38-460D-8A85-6F4DF8B9CF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246" y="0"/>
            <a:ext cx="5307496" cy="3980622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51FC3B-CE9A-4567-83E2-E185C75C4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D18C25B-6001-48D3-B47A-759C49D16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267829"/>
            <a:ext cx="3373149" cy="1608035"/>
          </a:xfrm>
        </p:spPr>
        <p:txBody>
          <a:bodyPr>
            <a:normAutofit/>
          </a:bodyPr>
          <a:lstStyle/>
          <a:p>
            <a:r>
              <a:rPr lang="zh-CN" altLang="en-US" sz="4800">
                <a:solidFill>
                  <a:schemeClr val="bg1"/>
                </a:solidFill>
              </a:rPr>
              <a:t>饮食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414609F-9F50-45E0-85A1-E28C3EAA7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682" y="4267829"/>
            <a:ext cx="6635805" cy="1608035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18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B1AC45A-F9B7-4D03-9EC3-BA0410EE6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34" y="1"/>
            <a:ext cx="11721533" cy="398062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图片包含 美食, 餐桌, 框, 就坐&#10;&#10;描述已自动生成">
            <a:extLst>
              <a:ext uri="{FF2B5EF4-FFF2-40B4-BE49-F238E27FC236}">
                <a16:creationId xmlns:a16="http://schemas.microsoft.com/office/drawing/2014/main" id="{717939A2-285F-4823-A9E1-197578C128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5261" y="497577"/>
            <a:ext cx="3980623" cy="2985467"/>
          </a:xfrm>
          <a:prstGeom prst="rect">
            <a:avLst/>
          </a:prstGeom>
          <a:ln>
            <a:noFill/>
          </a:ln>
        </p:spPr>
      </p:pic>
      <p:pic>
        <p:nvPicPr>
          <p:cNvPr id="7" name="图片 6" descr="图片包含 室内, 黑色, 美食, 就坐&#10;&#10;描述已自动生成">
            <a:extLst>
              <a:ext uri="{FF2B5EF4-FFF2-40B4-BE49-F238E27FC236}">
                <a16:creationId xmlns:a16="http://schemas.microsoft.com/office/drawing/2014/main" id="{406C665C-D34C-406E-AFE5-6398F9E855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246" y="0"/>
            <a:ext cx="5307496" cy="3980622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51FC3B-CE9A-4567-83E2-E185C75C4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E0F4FF2-D463-4B91-A9A8-FBB6029A7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267829"/>
            <a:ext cx="3373149" cy="1608035"/>
          </a:xfrm>
        </p:spPr>
        <p:txBody>
          <a:bodyPr>
            <a:normAutofit/>
          </a:bodyPr>
          <a:lstStyle/>
          <a:p>
            <a:r>
              <a:rPr lang="zh-CN" altLang="en-US" sz="4800">
                <a:solidFill>
                  <a:schemeClr val="bg1"/>
                </a:solidFill>
              </a:rPr>
              <a:t>饮食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94F0E9D-5177-4322-BC73-0FA0C35B9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682" y="4267829"/>
            <a:ext cx="6635805" cy="1608035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0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8E5210-16DF-45C6-8CE7-0C632B385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85" y="504170"/>
            <a:ext cx="10396882" cy="1151965"/>
          </a:xfrm>
        </p:spPr>
        <p:txBody>
          <a:bodyPr/>
          <a:lstStyle/>
          <a:p>
            <a:r>
              <a:rPr lang="en-US" altLang="zh-CN" dirty="0"/>
              <a:t>Overall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5F6840E-3794-471E-882D-BE4D7F8E36FF}"/>
              </a:ext>
            </a:extLst>
          </p:cNvPr>
          <p:cNvSpPr txBox="1"/>
          <p:nvPr/>
        </p:nvSpPr>
        <p:spPr>
          <a:xfrm>
            <a:off x="895685" y="1751405"/>
            <a:ext cx="9621520" cy="2202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zh-CN" altLang="en-US" sz="2400" cap="all" dirty="0"/>
              <a:t>项目：文化交流体验</a:t>
            </a:r>
            <a:r>
              <a:rPr lang="en-US" altLang="zh-CN" sz="2400" cap="all" dirty="0"/>
              <a:t>&amp;</a:t>
            </a:r>
            <a:r>
              <a:rPr lang="zh-CN" altLang="en-US" sz="2400" cap="all" dirty="0"/>
              <a:t>环境科学</a:t>
            </a:r>
            <a:endParaRPr lang="en-US" altLang="zh-CN" sz="2400" cap="all" dirty="0"/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zh-CN" altLang="en-US" sz="2400" cap="all" dirty="0"/>
              <a:t>费用：学费约为</a:t>
            </a:r>
            <a:r>
              <a:rPr lang="en-US" altLang="zh-CN" sz="2400" cap="all" dirty="0"/>
              <a:t>20000RMB</a:t>
            </a:r>
            <a:r>
              <a:rPr lang="zh-CN" altLang="en-US" sz="2400" cap="all" dirty="0"/>
              <a:t>（含餐，不含机票）</a:t>
            </a:r>
            <a:endParaRPr lang="en-US" altLang="zh-CN" sz="2400" cap="all" dirty="0"/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zh-CN" altLang="en-US" sz="2400" cap="all" dirty="0"/>
              <a:t>时间：</a:t>
            </a:r>
            <a:r>
              <a:rPr lang="en-US" altLang="zh-CN" sz="2400" cap="all" dirty="0"/>
              <a:t>7-8</a:t>
            </a:r>
            <a:r>
              <a:rPr lang="zh-CN" altLang="en-US" sz="2400" cap="all" dirty="0"/>
              <a:t>月，约三周</a:t>
            </a:r>
            <a:endParaRPr lang="en-US" altLang="zh-CN" sz="2400" cap="all" dirty="0"/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endParaRPr lang="zh-CN" altLang="en-US" sz="2400" cap="all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765AA9-CC7F-46D9-870C-16D8E8ED8E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001" y="812800"/>
            <a:ext cx="3290697" cy="47650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E694738-AE36-46D5-9AA2-807CB7AACB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721" y="1964765"/>
            <a:ext cx="5309061" cy="368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3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12F17E-378A-48DF-A7D0-616F75D5C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Freeform 11">
            <a:extLst>
              <a:ext uri="{FF2B5EF4-FFF2-40B4-BE49-F238E27FC236}">
                <a16:creationId xmlns:a16="http://schemas.microsoft.com/office/drawing/2014/main" id="{908915DF-1091-4602-9B1A-C0677439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6CFA88D5-4955-401D-884D-20970DD4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164D267B-C17A-4774-88F8-99CC562E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C1C5AED6-50C3-434F-B16D-A7A83376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3" name="5-Point Star 24">
            <a:extLst>
              <a:ext uri="{FF2B5EF4-FFF2-40B4-BE49-F238E27FC236}">
                <a16:creationId xmlns:a16="http://schemas.microsoft.com/office/drawing/2014/main" id="{AFF213A5-1AFF-47E9-83C0-F71BD7388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C64A235-91A1-4814-B8ED-7C5A181B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C8AAB92-DA6C-41BE-BB20-272A1C1D2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54" y="457201"/>
            <a:ext cx="11261749" cy="3343894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内容占位符 7" descr="厨房里的人们&#10;&#10;描述已自动生成">
            <a:extLst>
              <a:ext uri="{FF2B5EF4-FFF2-40B4-BE49-F238E27FC236}">
                <a16:creationId xmlns:a16="http://schemas.microsoft.com/office/drawing/2014/main" id="{92B7EBEA-9DE9-4263-899F-6BADDBBF1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345" y="691546"/>
            <a:ext cx="5343990" cy="2874505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9AD45EC-5A44-453E-9EA7-6D5D9C3E3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6974"/>
            <a:ext cx="12188952" cy="26010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D782F3-F762-45EF-A88F-C9996D2F8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134" y="4491323"/>
            <a:ext cx="12201086" cy="0"/>
          </a:xfrm>
          <a:prstGeom prst="line">
            <a:avLst/>
          </a:pr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287E6F95-CC14-4383-8AEF-782D0C9C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12" y="4714814"/>
            <a:ext cx="10818199" cy="10752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6800"/>
              <a:t>住宿</a:t>
            </a:r>
          </a:p>
        </p:txBody>
      </p:sp>
      <p:sp>
        <p:nvSpPr>
          <p:cNvPr id="33" name="5-Point Star 8">
            <a:extLst>
              <a:ext uri="{FF2B5EF4-FFF2-40B4-BE49-F238E27FC236}">
                <a16:creationId xmlns:a16="http://schemas.microsoft.com/office/drawing/2014/main" id="{ABEDB6CB-7FA6-40C1-B974-86D57915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3408" y="6388943"/>
            <a:ext cx="373049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C99CA7-ABA5-454A-A7BE-35D908221A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913" y="691545"/>
            <a:ext cx="5343988" cy="28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27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12F17E-378A-48DF-A7D0-616F75D5C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Freeform 11">
            <a:extLst>
              <a:ext uri="{FF2B5EF4-FFF2-40B4-BE49-F238E27FC236}">
                <a16:creationId xmlns:a16="http://schemas.microsoft.com/office/drawing/2014/main" id="{908915DF-1091-4602-9B1A-C0677439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6CFA88D5-4955-401D-884D-20970DD4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164D267B-C17A-4774-88F8-99CC562E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C1C5AED6-50C3-434F-B16D-A7A83376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2" name="5-Point Star 24">
            <a:extLst>
              <a:ext uri="{FF2B5EF4-FFF2-40B4-BE49-F238E27FC236}">
                <a16:creationId xmlns:a16="http://schemas.microsoft.com/office/drawing/2014/main" id="{AFF213A5-1AFF-47E9-83C0-F71BD7388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CD4B409-3361-4CF6-8E39-7DB1830DC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3F663F5-E3E4-42A4-AA04-EBB67B02A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0" y="0"/>
            <a:ext cx="4702938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20570CE-BDB9-4795-8526-E7666625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8" y="1301568"/>
            <a:ext cx="3314218" cy="2912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zh-CN" altLang="en-US" sz="6600" dirty="0"/>
              <a:t>兰卡</a:t>
            </a:r>
            <a:br>
              <a:rPr lang="en-US" altLang="zh-CN" sz="6600" dirty="0"/>
            </a:br>
            <a:r>
              <a:rPr lang="zh-CN" altLang="en-US" sz="6600" dirty="0"/>
              <a:t>周边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9D5BDD-ED3C-4842-AE17-45C575C25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8" y="0"/>
            <a:ext cx="4238653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A95E7B-31E8-4F18-851D-308D8FCEB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5752622"/>
            <a:ext cx="423977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9361F7C1-FCF1-46B5-A3D6-0ADF7A9DC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9" y="0"/>
            <a:ext cx="428392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6C4A50-F237-4A3E-907F-672F9BAD4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800" y="450792"/>
            <a:ext cx="6639906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 descr="图片包含 室内&#10;&#10;描述已自动生成">
            <a:extLst>
              <a:ext uri="{FF2B5EF4-FFF2-40B4-BE49-F238E27FC236}">
                <a16:creationId xmlns:a16="http://schemas.microsoft.com/office/drawing/2014/main" id="{8E3147F8-A8CE-41B9-86D6-04D54981E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85853" y="1914683"/>
            <a:ext cx="5482365" cy="3022359"/>
          </a:xfrm>
          <a:prstGeom prst="rect">
            <a:avLst/>
          </a:prstGeom>
        </p:spPr>
      </p:pic>
      <p:pic>
        <p:nvPicPr>
          <p:cNvPr id="5" name="内容占位符 4" descr="图片包含 户外, 天空, 树, 草&#10;&#10;描述已自动生成">
            <a:extLst>
              <a:ext uri="{FF2B5EF4-FFF2-40B4-BE49-F238E27FC236}">
                <a16:creationId xmlns:a16="http://schemas.microsoft.com/office/drawing/2014/main" id="{AACB99DC-EC3C-4723-A653-17204C488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718" y="684680"/>
            <a:ext cx="3028419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9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EA5558-6F13-4315-B59F-DAA05A6EB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Freeform 11">
            <a:extLst>
              <a:ext uri="{FF2B5EF4-FFF2-40B4-BE49-F238E27FC236}">
                <a16:creationId xmlns:a16="http://schemas.microsoft.com/office/drawing/2014/main" id="{F11EF67E-A76B-4908-8CBC-824BC0E8D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D14104DC-0846-4DC0-92E6-1EEBE1EE7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C8E240AA-819B-40E3-92F6-95A21067E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ECAE88C9-DE01-4326-8D88-50215123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2" name="5-Point Star 24">
            <a:extLst>
              <a:ext uri="{FF2B5EF4-FFF2-40B4-BE49-F238E27FC236}">
                <a16:creationId xmlns:a16="http://schemas.microsoft.com/office/drawing/2014/main" id="{7E7FD8B2-7738-4D90-8464-083682300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863DE6-F8B9-4464-8C6F-AC4A8F84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778BED4-89C1-43B5-A5F5-EFEBD4C1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0" y="0"/>
            <a:ext cx="4702938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69B3AF5-44A7-431A-BF0C-D7AE63D35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8" y="1301568"/>
            <a:ext cx="3314218" cy="2912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zh-CN" altLang="en-US" sz="6600" dirty="0"/>
              <a:t>兰卡</a:t>
            </a:r>
            <a:br>
              <a:rPr lang="en-US" altLang="zh-CN" sz="6600"/>
            </a:br>
            <a:r>
              <a:rPr lang="zh-CN" altLang="en-US" sz="6600"/>
              <a:t>周边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7D710E-8B64-4F83-B179-368E734A8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8" y="0"/>
            <a:ext cx="4238653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303D09-B760-47C1-86EB-207889482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5752622"/>
            <a:ext cx="423977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4D9AF3B8-ABD3-49D3-BDDA-FCF6FF11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9" y="0"/>
            <a:ext cx="428392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8499D7-6DA0-4AF9-88AF-884440B3B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800" y="450792"/>
            <a:ext cx="6639906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图片包含 树, 户外, 人员, 天空&#10;&#10;描述已自动生成">
            <a:extLst>
              <a:ext uri="{FF2B5EF4-FFF2-40B4-BE49-F238E27FC236}">
                <a16:creationId xmlns:a16="http://schemas.microsoft.com/office/drawing/2014/main" id="{99C394FE-6482-4573-AC4C-16B3710A5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12129" y="1914683"/>
            <a:ext cx="4029812" cy="3022359"/>
          </a:xfrm>
          <a:prstGeom prst="rect">
            <a:avLst/>
          </a:prstGeom>
        </p:spPr>
      </p:pic>
      <p:pic>
        <p:nvPicPr>
          <p:cNvPr id="7" name="图片 6" descr="图片包含 户外, 天空, 建筑物, 人员&#10;&#10;描述已自动生成">
            <a:extLst>
              <a:ext uri="{FF2B5EF4-FFF2-40B4-BE49-F238E27FC236}">
                <a16:creationId xmlns:a16="http://schemas.microsoft.com/office/drawing/2014/main" id="{85400B35-1E62-4137-B7A7-5EF4D10AFF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718" y="1407062"/>
            <a:ext cx="3028419" cy="403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15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B67641-5573-4261-9887-210157C3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1" y="2453640"/>
            <a:ext cx="10396882" cy="1151965"/>
          </a:xfrm>
        </p:spPr>
        <p:txBody>
          <a:bodyPr/>
          <a:lstStyle/>
          <a:p>
            <a:r>
              <a:rPr lang="en-US" altLang="zh-CN" dirty="0"/>
              <a:t>Thank you</a:t>
            </a:r>
            <a:r>
              <a:rPr lang="zh-CN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360932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2D442A-6F07-45A0-81BD-701F729BC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5130"/>
            <a:ext cx="10713720" cy="1717040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兰卡斯特大学（</a:t>
            </a:r>
            <a:r>
              <a:rPr lang="en-US" altLang="zh-CN" dirty="0"/>
              <a:t>Lancaster University</a:t>
            </a:r>
            <a:r>
              <a:rPr lang="zh-CN" altLang="en-US" dirty="0"/>
              <a:t>）建于</a:t>
            </a:r>
            <a:r>
              <a:rPr lang="en-US" altLang="zh-CN" dirty="0"/>
              <a:t>1964</a:t>
            </a:r>
            <a:r>
              <a:rPr lang="zh-CN" altLang="en-US" dirty="0"/>
              <a:t>年，是一所位于英国英格兰西北部兰开夏郡的公立大学</a:t>
            </a:r>
            <a:endParaRPr lang="en-US" altLang="zh-CN" dirty="0"/>
          </a:p>
          <a:p>
            <a:r>
              <a:rPr lang="zh-CN" altLang="en-US" dirty="0"/>
              <a:t>在</a:t>
            </a:r>
            <a:r>
              <a:rPr lang="en-US" altLang="zh-CN" dirty="0"/>
              <a:t>2020</a:t>
            </a:r>
            <a:r>
              <a:rPr lang="zh-CN" altLang="en-US" dirty="0"/>
              <a:t>年</a:t>
            </a:r>
            <a:r>
              <a:rPr lang="en-US" altLang="zh-CN" dirty="0"/>
              <a:t>QS</a:t>
            </a:r>
            <a:r>
              <a:rPr lang="zh-CN" altLang="en-US" dirty="0"/>
              <a:t>世界大学排名中居第</a:t>
            </a:r>
            <a:r>
              <a:rPr lang="en-US" altLang="zh-CN" dirty="0"/>
              <a:t>128</a:t>
            </a:r>
            <a:r>
              <a:rPr lang="zh-CN" altLang="en-US" dirty="0"/>
              <a:t>位</a:t>
            </a:r>
            <a:endParaRPr lang="en-US" altLang="zh-CN" dirty="0"/>
          </a:p>
          <a:p>
            <a:r>
              <a:rPr lang="zh-CN" altLang="en-US" dirty="0"/>
              <a:t>高级市场营销管理专业排名位于全球第</a:t>
            </a:r>
            <a:r>
              <a:rPr lang="en-US" altLang="zh-CN" dirty="0"/>
              <a:t>19</a:t>
            </a:r>
            <a:r>
              <a:rPr lang="zh-CN" altLang="en-US" dirty="0"/>
              <a:t>位，英国第</a:t>
            </a:r>
            <a:r>
              <a:rPr lang="en-US" altLang="zh-CN" dirty="0"/>
              <a:t>6</a:t>
            </a:r>
            <a:r>
              <a:rPr lang="zh-CN" altLang="en-US" dirty="0"/>
              <a:t>位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D51D8D3-7032-4617-A968-B59E132B71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523" y="2122170"/>
            <a:ext cx="6817678" cy="34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57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9B929E-365D-4A74-B072-3F6DD32BB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160" y="1610043"/>
            <a:ext cx="9123680" cy="2387600"/>
          </a:xfrm>
        </p:spPr>
        <p:txBody>
          <a:bodyPr/>
          <a:lstStyle/>
          <a:p>
            <a:r>
              <a:rPr lang="en-US" altLang="zh-CN" dirty="0"/>
              <a:t>International Culture Experience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980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8B9C66-D165-4AC3-A54C-CFABFC36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09880"/>
            <a:ext cx="10396882" cy="1151965"/>
          </a:xfrm>
        </p:spPr>
        <p:txBody>
          <a:bodyPr/>
          <a:lstStyle/>
          <a:p>
            <a:r>
              <a:rPr lang="zh-CN" altLang="en-US" dirty="0"/>
              <a:t>项目特色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D67230-2B99-49EF-AE71-FE87DF1BD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43467"/>
            <a:ext cx="9382760" cy="2688272"/>
          </a:xfrm>
        </p:spPr>
        <p:txBody>
          <a:bodyPr>
            <a:normAutofit lnSpcReduction="10000"/>
          </a:bodyPr>
          <a:lstStyle/>
          <a:p>
            <a:r>
              <a:rPr lang="zh-CN" altLang="en-US" sz="2400" dirty="0"/>
              <a:t>课程形式多样</a:t>
            </a:r>
            <a:endParaRPr lang="en-US" altLang="zh-CN" sz="2400" dirty="0"/>
          </a:p>
          <a:p>
            <a:r>
              <a:rPr lang="zh-CN" altLang="en-US" sz="2400" dirty="0"/>
              <a:t>无期末考</a:t>
            </a:r>
            <a:endParaRPr lang="en-US" altLang="zh-CN" sz="2400" dirty="0"/>
          </a:p>
          <a:p>
            <a:r>
              <a:rPr lang="zh-CN" altLang="en-US" sz="2400" dirty="0"/>
              <a:t>活动丰富多彩</a:t>
            </a:r>
            <a:endParaRPr lang="en-US" altLang="zh-CN" sz="2400" dirty="0"/>
          </a:p>
          <a:p>
            <a:r>
              <a:rPr lang="zh-CN" altLang="en-US" sz="2400" dirty="0"/>
              <a:t>伦敦游</a:t>
            </a:r>
            <a:endParaRPr lang="en-US" altLang="zh-CN" sz="2400" dirty="0"/>
          </a:p>
          <a:p>
            <a:r>
              <a:rPr lang="zh-CN" altLang="en-US" sz="2400" dirty="0"/>
              <a:t>文化交流体验：大使</a:t>
            </a:r>
            <a:r>
              <a:rPr lang="en-US" altLang="zh-CN" sz="2400" dirty="0"/>
              <a:t>+</a:t>
            </a:r>
            <a:r>
              <a:rPr lang="zh-CN" altLang="en-US" sz="2400" dirty="0"/>
              <a:t>同学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565307F-A1FB-419D-8ECC-C1BF58917A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320" y="1732524"/>
            <a:ext cx="3863694" cy="38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5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5A5C50-E1FF-4848-B987-768D0F422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1"/>
            <a:ext cx="10317480" cy="2306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4800" dirty="0"/>
              <a:t>上课形式</a:t>
            </a:r>
            <a:endParaRPr lang="en-US" altLang="zh-CN" sz="4800" dirty="0"/>
          </a:p>
          <a:p>
            <a:r>
              <a:rPr lang="en-US" altLang="zh-CN" sz="3600" dirty="0"/>
              <a:t>Great Hall</a:t>
            </a:r>
            <a:r>
              <a:rPr lang="zh-CN" altLang="en-US" sz="3600" dirty="0"/>
              <a:t>：大课，英国的历史文化政治等等</a:t>
            </a:r>
            <a:endParaRPr lang="en-US" altLang="zh-CN" sz="3600" dirty="0"/>
          </a:p>
          <a:p>
            <a:r>
              <a:rPr lang="en-US" altLang="zh-CN" sz="3600" dirty="0"/>
              <a:t>Seminar</a:t>
            </a:r>
            <a:r>
              <a:rPr lang="zh-CN" altLang="en-US" sz="3600" dirty="0"/>
              <a:t>：小课，关于文化差异</a:t>
            </a:r>
            <a:endParaRPr lang="en-US" altLang="zh-CN" sz="3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1ED2CBC-683E-463E-90E3-D8021D4A45A4}"/>
              </a:ext>
            </a:extLst>
          </p:cNvPr>
          <p:cNvSpPr/>
          <p:nvPr/>
        </p:nvSpPr>
        <p:spPr>
          <a:xfrm>
            <a:off x="2541180" y="3581241"/>
            <a:ext cx="73241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丰富多彩的活动！！！</a:t>
            </a:r>
          </a:p>
        </p:txBody>
      </p:sp>
    </p:spTree>
    <p:extLst>
      <p:ext uri="{BB962C8B-B14F-4D97-AF65-F5344CB8AC3E}">
        <p14:creationId xmlns:p14="http://schemas.microsoft.com/office/powerpoint/2010/main" val="20369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D15BAA9-F1AD-407A-90BE-E89BC9468A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90" y="1480775"/>
            <a:ext cx="3387090" cy="451612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901CA93-DF64-4C10-BA0E-A6BF14FD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Community Engagement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E6A3946-C4DA-425D-A0E9-71E653028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1395"/>
            <a:ext cx="4665662" cy="3499246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7A8DDE-927E-49BD-82BA-7DDFFDB529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83684" y="2277473"/>
            <a:ext cx="4516121" cy="338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2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FA0BE1-8FC4-4412-B6A9-0869965E0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1" y="330760"/>
            <a:ext cx="10396882" cy="1151965"/>
          </a:xfrm>
        </p:spPr>
        <p:txBody>
          <a:bodyPr/>
          <a:lstStyle/>
          <a:p>
            <a:r>
              <a:rPr lang="en-US" altLang="zh-CN" dirty="0"/>
              <a:t>College Cup</a:t>
            </a:r>
            <a:endParaRPr lang="zh-CN" altLang="en-US" dirty="0"/>
          </a:p>
        </p:txBody>
      </p:sp>
      <p:pic>
        <p:nvPicPr>
          <p:cNvPr id="15" name="内容占位符 14">
            <a:extLst>
              <a:ext uri="{FF2B5EF4-FFF2-40B4-BE49-F238E27FC236}">
                <a16:creationId xmlns:a16="http://schemas.microsoft.com/office/drawing/2014/main" id="{3A290D2F-730C-4B90-946B-0086664A6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393" y="3215565"/>
            <a:ext cx="4136595" cy="3101820"/>
          </a:xfr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29935-93AD-4194-B7A8-C920D9D705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393" y="113119"/>
            <a:ext cx="4136595" cy="3102446"/>
          </a:xfrm>
          <a:prstGeom prst="rect">
            <a:avLst/>
          </a:prstGeom>
        </p:spPr>
      </p:pic>
      <p:pic>
        <p:nvPicPr>
          <p:cNvPr id="11" name="IMG_7274">
            <a:hlinkClick r:id="" action="ppaction://media"/>
            <a:extLst>
              <a:ext uri="{FF2B5EF4-FFF2-40B4-BE49-F238E27FC236}">
                <a16:creationId xmlns:a16="http://schemas.microsoft.com/office/drawing/2014/main" id="{004EF6F2-9192-47EA-9376-5AB6C8171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71154"/>
            <a:ext cx="7499393" cy="4319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03429F7-714A-48E3-9F2F-D093149971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680" y="1245946"/>
            <a:ext cx="6390640" cy="47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7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F59E5C-4E97-428F-B116-F80DEF75D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32508"/>
            <a:ext cx="10396882" cy="1151965"/>
          </a:xfrm>
        </p:spPr>
        <p:txBody>
          <a:bodyPr/>
          <a:lstStyle/>
          <a:p>
            <a:r>
              <a:rPr lang="en-US" altLang="zh-CN" dirty="0"/>
              <a:t>Talent Show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3B8B17-B069-41F0-87AB-4C5C9636F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599"/>
            <a:ext cx="11617960" cy="768032"/>
          </a:xfrm>
        </p:spPr>
        <p:txBody>
          <a:bodyPr>
            <a:noAutofit/>
          </a:bodyPr>
          <a:lstStyle/>
          <a:p>
            <a:r>
              <a:rPr lang="zh-CN" altLang="en-US" dirty="0"/>
              <a:t>一天时间</a:t>
            </a:r>
            <a:endParaRPr lang="en-US" altLang="zh-CN" dirty="0"/>
          </a:p>
          <a:p>
            <a:r>
              <a:rPr lang="zh-CN" altLang="en-US" dirty="0"/>
              <a:t>分组准备：表演、化妆、新闻、会场布置、后勤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540C338-023C-4A0C-AE29-F4823D736A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73" y="2563624"/>
            <a:ext cx="5589927" cy="31455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8276AEF-0432-4426-A5B3-959B8F9C54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554545"/>
            <a:ext cx="5229767" cy="315464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4D6029-3C7F-4106-96D5-A03BBAA0A4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971" y="2432546"/>
            <a:ext cx="5820349" cy="327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7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事件">
  <a:themeElements>
    <a:clrScheme name="主要事件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主要事件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事件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205</Words>
  <Application>Microsoft Office PowerPoint</Application>
  <PresentationFormat>宽屏</PresentationFormat>
  <Paragraphs>43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6" baseType="lpstr">
      <vt:lpstr>Arial</vt:lpstr>
      <vt:lpstr>Impact</vt:lpstr>
      <vt:lpstr>主要事件</vt:lpstr>
      <vt:lpstr>Lancaster University</vt:lpstr>
      <vt:lpstr>Overall</vt:lpstr>
      <vt:lpstr>PowerPoint 演示文稿</vt:lpstr>
      <vt:lpstr>International Culture Experience </vt:lpstr>
      <vt:lpstr>项目特色</vt:lpstr>
      <vt:lpstr>PowerPoint 演示文稿</vt:lpstr>
      <vt:lpstr>Community Engagement</vt:lpstr>
      <vt:lpstr>College Cup</vt:lpstr>
      <vt:lpstr>Talent Show</vt:lpstr>
      <vt:lpstr>Evening activities</vt:lpstr>
      <vt:lpstr>Weekend Trip</vt:lpstr>
      <vt:lpstr>环境科学 </vt:lpstr>
      <vt:lpstr>兰卡校园</vt:lpstr>
      <vt:lpstr>兰卡校园</vt:lpstr>
      <vt:lpstr>野外考察</vt:lpstr>
      <vt:lpstr>穿衣</vt:lpstr>
      <vt:lpstr>饮食</vt:lpstr>
      <vt:lpstr>饮食</vt:lpstr>
      <vt:lpstr>饮食</vt:lpstr>
      <vt:lpstr>住宿</vt:lpstr>
      <vt:lpstr>兰卡 周边</vt:lpstr>
      <vt:lpstr>兰卡 周边</vt:lpstr>
      <vt:lpstr>Thank you！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Lancaster University</dc:title>
  <dc:creator>pxm</dc:creator>
  <cp:lastModifiedBy>pxm</cp:lastModifiedBy>
  <cp:revision>2</cp:revision>
  <dcterms:created xsi:type="dcterms:W3CDTF">2019-10-08T02:14:01Z</dcterms:created>
  <dcterms:modified xsi:type="dcterms:W3CDTF">2019-10-08T02:26:17Z</dcterms:modified>
</cp:coreProperties>
</file>