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8" r:id="rId11"/>
    <p:sldId id="289" r:id="rId12"/>
    <p:sldId id="292" r:id="rId13"/>
    <p:sldId id="293" r:id="rId14"/>
    <p:sldId id="294" r:id="rId15"/>
    <p:sldId id="290" r:id="rId16"/>
    <p:sldId id="257" r:id="rId17"/>
    <p:sldId id="267" r:id="rId18"/>
    <p:sldId id="258" r:id="rId19"/>
    <p:sldId id="259" r:id="rId20"/>
    <p:sldId id="260" r:id="rId21"/>
    <p:sldId id="271" r:id="rId22"/>
    <p:sldId id="274" r:id="rId23"/>
    <p:sldId id="268" r:id="rId24"/>
    <p:sldId id="261" r:id="rId25"/>
    <p:sldId id="262" r:id="rId26"/>
    <p:sldId id="264" r:id="rId27"/>
    <p:sldId id="263" r:id="rId28"/>
    <p:sldId id="265" r:id="rId29"/>
    <p:sldId id="266" r:id="rId30"/>
    <p:sldId id="275" r:id="rId31"/>
    <p:sldId id="276" r:id="rId32"/>
    <p:sldId id="277" r:id="rId33"/>
    <p:sldId id="278" r:id="rId34"/>
    <p:sldId id="279" r:id="rId35"/>
    <p:sldId id="269" r:id="rId36"/>
    <p:sldId id="270" r:id="rId37"/>
    <p:sldId id="27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1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EC2FD1-6B3B-4DBF-9D9F-E22570C1ED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DA989A5-C6C3-4599-8291-5C0231C77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AFF535-5BA1-44B0-8647-9174CB444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0F87-BDA3-48B7-AD7B-CF29A9FE8C1D}" type="datetimeFigureOut">
              <a:rPr lang="en-US" smtClean="0"/>
              <a:pPr/>
              <a:t>10/8/2019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1F0D5C-F4CC-468C-A1DE-9A098574C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E7E08F-073E-4C32-97C3-6DF3AB83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0698-3CA1-4CA6-8096-0E89AAB39C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48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22901B-EF20-4459-A26C-141CF483B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3CAE380-EEDE-4422-87AB-F21391DCC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EF089F-9789-40A3-8ECF-3291591F8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0F87-BDA3-48B7-AD7B-CF29A9FE8C1D}" type="datetimeFigureOut">
              <a:rPr lang="en-US" smtClean="0"/>
              <a:pPr/>
              <a:t>10/8/2019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169ACA-1474-4814-B97C-5DC19D217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38C9E7-48ED-4501-B1C1-9FC78BDBE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0698-3CA1-4CA6-8096-0E89AAB39C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43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0D558B6-4D3B-4CBC-BE2E-BE1026502E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16D47DF-D37C-41D4-83C0-F1E3A81AD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D4C6B7-06F0-4C38-80B5-BFAAE328E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0F87-BDA3-48B7-AD7B-CF29A9FE8C1D}" type="datetimeFigureOut">
              <a:rPr lang="en-US" smtClean="0"/>
              <a:pPr/>
              <a:t>10/8/2019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552DA2-7E65-423B-AB77-DA562C146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9840F5-2678-4022-9CC8-B727929C7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0698-3CA1-4CA6-8096-0E89AAB39C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02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FA2370-E6A3-4411-91FD-A021EF731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39F2855-8135-49CD-B2A9-A8CCC9EDC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5A0511-7E9B-4723-9987-9863A8093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0F87-BDA3-48B7-AD7B-CF29A9FE8C1D}" type="datetimeFigureOut">
              <a:rPr lang="en-US" smtClean="0"/>
              <a:pPr/>
              <a:t>10/8/2019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A1B3F4-6EA6-4466-8D39-A441C7775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7B308C-FC5C-4F15-BB9F-3C6329977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0698-3CA1-4CA6-8096-0E89AAB39C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364DB2-DBED-4EF8-A07B-0060F5B33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093DA98-382E-4F80-9750-5A5FCC0E4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294F10-DD51-4CC5-9512-217EF4F0F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0F87-BDA3-48B7-AD7B-CF29A9FE8C1D}" type="datetimeFigureOut">
              <a:rPr lang="en-US" smtClean="0"/>
              <a:pPr/>
              <a:t>10/8/2019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563675-3037-42EF-AC2E-F5F8A032D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83C736-0835-4C15-B84F-1FC813F56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0698-3CA1-4CA6-8096-0E89AAB39C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43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17B4F7-2705-4E7E-892D-52739D51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D100C-97DE-448E-BE47-0203B24EE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07D54D2-FD44-4164-AD00-5BAFA1FC7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8AB29A-741B-4C90-AE72-856DEAEEB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0F87-BDA3-48B7-AD7B-CF29A9FE8C1D}" type="datetimeFigureOut">
              <a:rPr lang="en-US" smtClean="0"/>
              <a:pPr/>
              <a:t>10/8/2019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B1234-5068-41F6-9852-52370723D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DDA049-2BA6-4A85-A043-BF2684909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0698-3CA1-4CA6-8096-0E89AAB39C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29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5F95B1-D2C8-4EC9-8E68-B54CBF03A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AF4E58-C8C7-4563-B8E4-D89CCD729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815BF5-4AAB-4403-8B20-976FD043F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4C19F82-BC5F-428C-9D2F-2B2C79B639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D27CE6-9C73-4ECB-9DD7-3A64CFCC00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D36592B-01A1-4002-906A-4290579E1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0F87-BDA3-48B7-AD7B-CF29A9FE8C1D}" type="datetimeFigureOut">
              <a:rPr lang="en-US" smtClean="0"/>
              <a:pPr/>
              <a:t>10/8/2019</a:t>
            </a:fld>
            <a:endParaRPr 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5B00DC0-2721-421C-9929-680773D7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3F27C1-D246-4BF2-9E74-3AB47240F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0698-3CA1-4CA6-8096-0E89AAB39C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9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9D8256-C0F4-425D-96D6-727E88E25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0771925-65FB-408A-B7AD-17EA69EA7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0F87-BDA3-48B7-AD7B-CF29A9FE8C1D}" type="datetimeFigureOut">
              <a:rPr lang="en-US" smtClean="0"/>
              <a:pPr/>
              <a:t>10/8/2019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247E073-1538-4C48-A467-60D8A5DF4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32E5159-87A7-44FA-BFFA-951CBBEC2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0698-3CA1-4CA6-8096-0E89AAB39C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5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AAC7BBD-B9B9-4B5B-89C8-38656B314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0F87-BDA3-48B7-AD7B-CF29A9FE8C1D}" type="datetimeFigureOut">
              <a:rPr lang="en-US" smtClean="0"/>
              <a:pPr/>
              <a:t>10/8/2019</a:t>
            </a:fld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BF08E06-B231-4B53-84AF-0C9743220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CED339-E3AD-4FA1-B5DC-BCEB57AB4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0698-3CA1-4CA6-8096-0E89AAB39C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8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5BF04-480A-4508-8A6A-989CA64EC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57BAA7-01C4-40C2-B583-802C5A9B5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56A3F7D-AB9A-472A-A852-2C5AA0E6E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414A7C-5AE2-47CA-94BB-B9BAC7EF7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0F87-BDA3-48B7-AD7B-CF29A9FE8C1D}" type="datetimeFigureOut">
              <a:rPr lang="en-US" smtClean="0"/>
              <a:pPr/>
              <a:t>10/8/2019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C12EC1-4265-4BED-9D85-CC952B4D6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6FF72D-2B3C-4A57-B919-A55FC2170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0698-3CA1-4CA6-8096-0E89AAB39C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99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717E3D-D5C9-41FA-A86D-681026D49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689C007-0BBD-4095-99FB-1E747C9D8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FB82853-E8B1-4465-909D-E4802926E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0B96F3-1B57-4968-84B9-E382EF638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0F87-BDA3-48B7-AD7B-CF29A9FE8C1D}" type="datetimeFigureOut">
              <a:rPr lang="en-US" smtClean="0"/>
              <a:pPr/>
              <a:t>10/8/2019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44AFF7-DF03-4A07-BCA1-5D0AF8B3F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C09FEC-F928-434F-80A8-752CDA29B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0698-3CA1-4CA6-8096-0E89AAB39C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0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80B8929-2964-40D4-BD90-F776D15A2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E94D65B-0BCC-4F7F-B6B0-D54FC6202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370C2D-71F7-42C3-809B-F20C67CC0C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60F87-BDA3-48B7-AD7B-CF29A9FE8C1D}" type="datetimeFigureOut">
              <a:rPr lang="en-US" smtClean="0"/>
              <a:pPr/>
              <a:t>10/8/2019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559880-2B84-473E-B37B-19ED5BBCA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D1AC58-B3F6-4B3D-8B3D-4534EA46B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A0698-3CA1-4CA6-8096-0E89AAB39C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25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38348" y="500043"/>
            <a:ext cx="7772400" cy="1470025"/>
          </a:xfrm>
        </p:spPr>
        <p:txBody>
          <a:bodyPr>
            <a:normAutofit/>
          </a:bodyPr>
          <a:lstStyle/>
          <a:p>
            <a:r>
              <a:rPr lang="zh-CN" altLang="en-US" b="1" dirty="0">
                <a:latin typeface="+mj-ea"/>
              </a:rPr>
              <a:t>康奈尔大学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881290" y="6000768"/>
            <a:ext cx="6400800" cy="423850"/>
          </a:xfrm>
        </p:spPr>
        <p:txBody>
          <a:bodyPr>
            <a:noAutofit/>
          </a:bodyPr>
          <a:lstStyle/>
          <a:p>
            <a:r>
              <a:rPr lang="zh-CN" altLang="en-US" dirty="0"/>
              <a:t>大三 </a:t>
            </a:r>
            <a:r>
              <a:rPr lang="en-US" altLang="zh-CN" dirty="0"/>
              <a:t>FIN    </a:t>
            </a:r>
            <a:r>
              <a:rPr lang="zh-CN" altLang="en-US" dirty="0"/>
              <a:t>胡家祺     冯诗惠</a:t>
            </a:r>
          </a:p>
        </p:txBody>
      </p:sp>
      <p:pic>
        <p:nvPicPr>
          <p:cNvPr id="1026" name="Picture 2" descr="C:\Users\li\Desktop\下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7108" y="2428869"/>
            <a:ext cx="4762500" cy="3571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85431" y="0"/>
            <a:ext cx="6288036" cy="6360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45007" y="-116224"/>
            <a:ext cx="6800273" cy="6762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8599" y="135467"/>
            <a:ext cx="11472333" cy="5990697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zh-CN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zh-CN" altLang="en-US" dirty="0">
                <a:solidFill>
                  <a:srgbClr val="FF0000"/>
                </a:solidFill>
                <a:latin typeface="华文宋体" pitchFamily="2" charset="-122"/>
                <a:ea typeface="华文宋体" pitchFamily="2" charset="-122"/>
              </a:rPr>
              <a:t>开阔眼界</a:t>
            </a:r>
            <a:endParaRPr lang="en-US" altLang="zh-CN" dirty="0">
              <a:solidFill>
                <a:srgbClr val="FF0000"/>
              </a:solidFill>
              <a:latin typeface="华文宋体" pitchFamily="2" charset="-122"/>
              <a:ea typeface="华文宋体" pitchFamily="2" charset="-122"/>
            </a:endParaRPr>
          </a:p>
          <a:p>
            <a:r>
              <a:rPr lang="zh-CN" altLang="en-US" dirty="0">
                <a:latin typeface="华文宋体" pitchFamily="2" charset="-122"/>
                <a:ea typeface="华文宋体" pitchFamily="2" charset="-122"/>
              </a:rPr>
              <a:t>很多东西都是国内大学少有的。天文台，古老的图书馆，乐队演奏厅。</a:t>
            </a:r>
            <a:endParaRPr lang="en-US" altLang="zh-CN" dirty="0">
              <a:latin typeface="华文宋体" pitchFamily="2" charset="-122"/>
              <a:ea typeface="华文宋体" pitchFamily="2" charset="-122"/>
            </a:endParaRPr>
          </a:p>
          <a:p>
            <a:r>
              <a:rPr lang="zh-CN" altLang="en-US" dirty="0">
                <a:latin typeface="华文宋体" pitchFamily="2" charset="-122"/>
                <a:ea typeface="华文宋体" pitchFamily="2" charset="-122"/>
              </a:rPr>
              <a:t>多参与活动。很多活动涵盖先进的技术和</a:t>
            </a:r>
            <a:r>
              <a:rPr lang="zh-CN" altLang="en-US" dirty="0" smtClean="0">
                <a:latin typeface="华文宋体" pitchFamily="2" charset="-122"/>
                <a:ea typeface="华文宋体" pitchFamily="2" charset="-122"/>
              </a:rPr>
              <a:t>理念。</a:t>
            </a:r>
            <a:endParaRPr lang="en-US" altLang="zh-CN" dirty="0" smtClean="0">
              <a:latin typeface="华文宋体" pitchFamily="2" charset="-122"/>
              <a:ea typeface="华文宋体" pitchFamily="2" charset="-122"/>
            </a:endParaRPr>
          </a:p>
          <a:p>
            <a:endParaRPr lang="en-US" altLang="zh-CN" dirty="0">
              <a:solidFill>
                <a:srgbClr val="FF0000"/>
              </a:solidFill>
              <a:latin typeface="华文宋体" pitchFamily="2" charset="-122"/>
              <a:ea typeface="华文宋体" pitchFamily="2" charset="-122"/>
            </a:endParaRPr>
          </a:p>
          <a:p>
            <a:pPr>
              <a:buNone/>
            </a:pPr>
            <a:r>
              <a:rPr lang="zh-CN" altLang="en-US" dirty="0">
                <a:solidFill>
                  <a:srgbClr val="FF0000"/>
                </a:solidFill>
                <a:latin typeface="华文宋体" pitchFamily="2" charset="-122"/>
                <a:ea typeface="华文宋体" pitchFamily="2" charset="-122"/>
              </a:rPr>
              <a:t>校园欣赏</a:t>
            </a:r>
            <a:endParaRPr lang="en-US" altLang="zh-CN" dirty="0">
              <a:solidFill>
                <a:srgbClr val="FF0000"/>
              </a:solidFill>
              <a:latin typeface="华文宋体" pitchFamily="2" charset="-122"/>
              <a:ea typeface="华文宋体" pitchFamily="2" charset="-122"/>
            </a:endParaRPr>
          </a:p>
          <a:p>
            <a:r>
              <a:rPr lang="zh-CN" altLang="en-US" dirty="0">
                <a:latin typeface="华文宋体" pitchFamily="2" charset="-122"/>
                <a:ea typeface="华文宋体" pitchFamily="2" charset="-122"/>
              </a:rPr>
              <a:t>除了上课时间，可以和同学和朋友们一起逛一逛康奈尔校园和伊萨卡市，有很多美丽的景色等待大家探索。</a:t>
            </a:r>
            <a:endParaRPr lang="en-US" altLang="zh-CN" dirty="0">
              <a:latin typeface="华文宋体" pitchFamily="2" charset="-122"/>
              <a:ea typeface="华文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051" y="545464"/>
            <a:ext cx="6570685" cy="522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li\Pictures\2019-07\IMG_20190718_090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8531" y="0"/>
            <a:ext cx="4873469" cy="7046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 descr="C:\Users\li\Pictures\2019-07\IMG_20190717_1057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4841"/>
            <a:ext cx="5801784" cy="4351338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3056" y="521208"/>
            <a:ext cx="6028944" cy="5879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5" name="Picture 3" descr="C:\Users\li\Pictures\2019-07\IMG_20190726_203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1288" y="237744"/>
            <a:ext cx="9738361" cy="6227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7571" y="473825"/>
            <a:ext cx="997527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与其他项目的不同点</a:t>
            </a:r>
            <a:r>
              <a:rPr lang="zh-CN" altLang="en-US" sz="3600" dirty="0" smtClean="0"/>
              <a:t>：</a:t>
            </a:r>
            <a:endParaRPr lang="en-US" altLang="zh-CN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altLang="zh-CN" sz="3600" dirty="0" smtClean="0"/>
          </a:p>
          <a:p>
            <a:r>
              <a:rPr lang="en-US" altLang="zh-CN" sz="2400" dirty="0" smtClean="0"/>
              <a:t>1</a:t>
            </a:r>
            <a:r>
              <a:rPr lang="en-US" altLang="zh-CN" sz="2400" dirty="0" smtClean="0"/>
              <a:t>.</a:t>
            </a:r>
            <a:r>
              <a:rPr lang="zh-CN" altLang="en-US" sz="2400" dirty="0" smtClean="0"/>
              <a:t>以上课为主，学校组织的活动较少，需要</a:t>
            </a:r>
            <a:r>
              <a:rPr lang="zh-CN" altLang="en-US" sz="2400" dirty="0" smtClean="0"/>
              <a:t>大家主动参加。</a:t>
            </a:r>
            <a:endParaRPr lang="en-US" altLang="zh-CN" sz="2400" dirty="0" smtClean="0"/>
          </a:p>
          <a:p>
            <a:pPr marL="457200" indent="-457200"/>
            <a:r>
              <a:rPr lang="en-US" altLang="zh-CN" sz="2400" dirty="0" smtClean="0"/>
              <a:t>2.</a:t>
            </a:r>
            <a:r>
              <a:rPr lang="zh-CN" altLang="en-US" sz="2400" dirty="0" smtClean="0"/>
              <a:t>能体验到顶级大学的课程。</a:t>
            </a:r>
            <a:endParaRPr lang="en-US" altLang="zh-CN" sz="2400" dirty="0" smtClean="0"/>
          </a:p>
          <a:p>
            <a:pPr marL="457200" indent="-457200"/>
            <a:r>
              <a:rPr lang="en-US" altLang="zh-CN" sz="2400" dirty="0" smtClean="0"/>
              <a:t>3.</a:t>
            </a:r>
            <a:r>
              <a:rPr lang="zh-CN" altLang="en-US" sz="2400" dirty="0" smtClean="0"/>
              <a:t>最贵的学费。</a:t>
            </a:r>
            <a:endParaRPr lang="en-US" altLang="zh-CN" sz="2400" dirty="0" smtClean="0"/>
          </a:p>
          <a:p>
            <a:pPr marL="457200" indent="-457200"/>
            <a:endParaRPr lang="en-US" altLang="zh-CN" sz="2400" dirty="0" smtClean="0"/>
          </a:p>
          <a:p>
            <a:pPr marL="457200" indent="-457200"/>
            <a:endParaRPr lang="en-US" altLang="zh-CN" sz="2400" dirty="0"/>
          </a:p>
          <a:p>
            <a:pPr marL="457200" indent="-457200"/>
            <a:r>
              <a:rPr lang="zh-CN" altLang="en-US" sz="4000" dirty="0" smtClean="0"/>
              <a:t>对于转学分方面</a:t>
            </a:r>
            <a:r>
              <a:rPr lang="zh-CN" altLang="en-US" sz="4000" dirty="0" smtClean="0"/>
              <a:t>：</a:t>
            </a:r>
            <a:endParaRPr lang="en-US" altLang="zh-CN" sz="4000" dirty="0" smtClean="0"/>
          </a:p>
          <a:p>
            <a:pPr marL="457200" indent="-457200"/>
            <a:endParaRPr lang="en-US" altLang="zh-CN" sz="2400" dirty="0" smtClean="0"/>
          </a:p>
          <a:p>
            <a:pPr marL="457200" indent="-457200"/>
            <a:r>
              <a:rPr lang="en-US" altLang="zh-CN" sz="2400" dirty="0" smtClean="0"/>
              <a:t>1.</a:t>
            </a:r>
            <a:r>
              <a:rPr lang="zh-CN" altLang="en-US" sz="2400" dirty="0" smtClean="0"/>
              <a:t>一定要选择</a:t>
            </a:r>
            <a:r>
              <a:rPr lang="en-US" altLang="zh-CN" sz="2400" dirty="0" err="1" smtClean="0"/>
              <a:t>uic</a:t>
            </a:r>
            <a:r>
              <a:rPr lang="zh-CN" altLang="en-US" sz="2400" dirty="0" smtClean="0"/>
              <a:t>可以转学分的</a:t>
            </a:r>
            <a:r>
              <a:rPr lang="zh-CN" altLang="en-US" sz="2400" dirty="0" smtClean="0"/>
              <a:t>课程。</a:t>
            </a:r>
            <a:endParaRPr lang="en-US" altLang="zh-CN" sz="2400" dirty="0" smtClean="0"/>
          </a:p>
          <a:p>
            <a:pPr marL="457200" indent="-457200"/>
            <a:r>
              <a:rPr lang="en-US" altLang="zh-CN" sz="2400" dirty="0" smtClean="0"/>
              <a:t>2.</a:t>
            </a:r>
            <a:r>
              <a:rPr lang="zh-CN" altLang="en-US" sz="2400" dirty="0" smtClean="0"/>
              <a:t>争取拿到教授推荐信，可能对申请研究生会有帮助。</a:t>
            </a:r>
            <a:endParaRPr lang="en-US" altLang="zh-CN" sz="2400" dirty="0"/>
          </a:p>
          <a:p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3625C3-93CB-4FEB-A827-148FCC178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B1DBF7F-E138-4551-B4DE-D159C965FA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7112001" cy="5334000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64888CA-855D-4B4F-85A2-53BA08FE07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1828801"/>
            <a:ext cx="6705600" cy="5029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39F2464-0E10-49E5-86FE-C471423F1E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519" y="365124"/>
            <a:ext cx="7025725" cy="638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6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A3D54D-B03D-4705-BAA2-6C355FD51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宿舍篇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E01FFF8-3494-4077-9A90-16FE8D5BF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学校分配</a:t>
            </a:r>
            <a:endParaRPr lang="en-US" altLang="zh-CN" dirty="0"/>
          </a:p>
          <a:p>
            <a:r>
              <a:rPr lang="zh-CN" altLang="en-US" dirty="0"/>
              <a:t>西校区</a:t>
            </a:r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宿舍类型</a:t>
            </a:r>
            <a:endParaRPr lang="en-US" altLang="zh-CN" dirty="0"/>
          </a:p>
          <a:p>
            <a:r>
              <a:rPr lang="zh-CN" altLang="en-US" dirty="0"/>
              <a:t>单人间</a:t>
            </a:r>
            <a:endParaRPr lang="en-US" altLang="zh-CN" dirty="0"/>
          </a:p>
          <a:p>
            <a:r>
              <a:rPr lang="zh-CN" altLang="en-US" dirty="0"/>
              <a:t>双人间</a:t>
            </a:r>
            <a:endParaRPr lang="en-US" altLang="zh-CN" dirty="0"/>
          </a:p>
          <a:p>
            <a:r>
              <a:rPr lang="zh-CN" altLang="en-US" dirty="0"/>
              <a:t>套间（单双人间）</a:t>
            </a:r>
            <a:r>
              <a:rPr lang="en-US" altLang="zh-CN" dirty="0"/>
              <a:t>【</a:t>
            </a:r>
            <a:r>
              <a:rPr lang="zh-CN" altLang="en-US" dirty="0"/>
              <a:t>一套房里</a:t>
            </a:r>
            <a:r>
              <a:rPr lang="en-US" dirty="0"/>
              <a:t>4-5</a:t>
            </a:r>
            <a:r>
              <a:rPr lang="zh-CN" altLang="en-US" dirty="0"/>
              <a:t>人共用洗手间和小客厅</a:t>
            </a:r>
            <a:r>
              <a:rPr lang="en-US" altLang="zh-CN" dirty="0"/>
              <a:t>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46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707C64-9F9E-4BF1-BC2B-D56E0DE99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27C5C809-E058-49CC-A830-4E5AD5D7D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029214" cy="5271911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24DE84-21A1-4DDF-923C-F350CAE0D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-1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5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936236-78AE-451E-A9E7-BCE13CD28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0AD73523-1211-4ACD-8505-A79DA39C7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46133" cy="6728178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771706-DA2A-4835-8636-B03FA14FA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52" y="554214"/>
            <a:ext cx="8405048" cy="63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4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E166EA-535B-4C32-BE67-349648D9F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B16A7B-393C-49B1-9475-0E9AA0F91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学校简要介绍</a:t>
            </a:r>
            <a:endParaRPr lang="en-US" altLang="zh-CN" dirty="0"/>
          </a:p>
          <a:p>
            <a:r>
              <a:rPr lang="zh-CN" altLang="en-US" dirty="0"/>
              <a:t>项目简要介绍</a:t>
            </a:r>
            <a:endParaRPr lang="en-US" altLang="zh-CN" dirty="0"/>
          </a:p>
          <a:p>
            <a:r>
              <a:rPr lang="zh-CN" altLang="en-US" dirty="0"/>
              <a:t>申请过程</a:t>
            </a:r>
            <a:endParaRPr lang="en-US" altLang="zh-CN" dirty="0"/>
          </a:p>
          <a:p>
            <a:r>
              <a:rPr lang="zh-CN" altLang="en-US" dirty="0"/>
              <a:t>住宿方面</a:t>
            </a:r>
            <a:endParaRPr lang="en-US" altLang="zh-CN" dirty="0"/>
          </a:p>
          <a:p>
            <a:r>
              <a:rPr lang="zh-CN" altLang="en-US" dirty="0"/>
              <a:t>食物方面</a:t>
            </a:r>
            <a:endParaRPr lang="en-US" altLang="zh-CN" dirty="0"/>
          </a:p>
          <a:p>
            <a:r>
              <a:rPr lang="zh-CN" altLang="en-US" dirty="0"/>
              <a:t>课程方面</a:t>
            </a:r>
            <a:endParaRPr lang="en-US" altLang="zh-CN" dirty="0"/>
          </a:p>
          <a:p>
            <a:r>
              <a:rPr lang="zh-CN" altLang="en-US" dirty="0"/>
              <a:t>游玩方面</a:t>
            </a:r>
            <a:endParaRPr lang="en-US" altLang="zh-CN" dirty="0"/>
          </a:p>
          <a:p>
            <a:r>
              <a:rPr lang="zh-CN" altLang="en-US" dirty="0"/>
              <a:t>照片欣赏</a:t>
            </a:r>
            <a:endParaRPr lang="en-US" altLang="zh-C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8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36F2F5-ECA5-484C-A1D8-BE40D4876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B361A6CB-ED45-4AC9-A7FA-0673259BC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9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0342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E24695-973D-4A88-826C-CAEA81CBA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A06B870-A40A-4FE8-BEE6-1D80F9E1AA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06"/>
            <a:ext cx="4447822" cy="6933735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CF58DA-FF7E-4A71-A577-5933E80621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221" y="661444"/>
            <a:ext cx="7845779" cy="553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4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7E3BC8-13E8-499B-B716-05550E40E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/>
              <a:t>房间配有的东西                         自己需要准备的东西</a:t>
            </a:r>
            <a:endParaRPr lang="en-US" sz="3600" b="1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CD29CB-22E5-45D6-B8F5-00DB2E36A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823" y="1857022"/>
            <a:ext cx="5257800" cy="4351338"/>
          </a:xfrm>
        </p:spPr>
        <p:txBody>
          <a:bodyPr>
            <a:normAutofit fontScale="70000" lnSpcReduction="20000"/>
          </a:bodyPr>
          <a:lstStyle/>
          <a:p>
            <a:r>
              <a:rPr lang="zh-CN" altLang="en-US" sz="3300" dirty="0"/>
              <a:t>床上用品（枕头，毯子，床单）</a:t>
            </a:r>
            <a:endParaRPr lang="en-US" altLang="zh-CN" sz="3300" dirty="0"/>
          </a:p>
          <a:p>
            <a:r>
              <a:rPr lang="zh-CN" altLang="en-US" sz="3300" dirty="0"/>
              <a:t>书桌，台灯</a:t>
            </a:r>
            <a:endParaRPr lang="en-US" altLang="zh-CN" sz="3300" dirty="0"/>
          </a:p>
          <a:p>
            <a:r>
              <a:rPr lang="zh-CN" altLang="en-US" sz="3300" dirty="0"/>
              <a:t>电风扇</a:t>
            </a:r>
            <a:endParaRPr lang="en-US" altLang="zh-CN" sz="3300" dirty="0"/>
          </a:p>
          <a:p>
            <a:r>
              <a:rPr lang="zh-CN" altLang="en-US" sz="3300" dirty="0"/>
              <a:t>衣柜</a:t>
            </a:r>
            <a:endParaRPr lang="en-US" altLang="zh-CN" sz="3300" dirty="0"/>
          </a:p>
          <a:p>
            <a:r>
              <a:rPr lang="en-US" altLang="zh-CN" sz="3300" dirty="0"/>
              <a:t>3-4</a:t>
            </a:r>
            <a:r>
              <a:rPr lang="zh-CN" altLang="en-US" sz="3300" dirty="0"/>
              <a:t>个衣架</a:t>
            </a:r>
            <a:endParaRPr lang="en-US" altLang="zh-CN" sz="3300" dirty="0"/>
          </a:p>
          <a:p>
            <a:r>
              <a:rPr lang="zh-CN" altLang="en-US" sz="3300" dirty="0"/>
              <a:t>垃圾桶</a:t>
            </a:r>
            <a:endParaRPr lang="en-US" altLang="zh-CN" sz="3300" dirty="0"/>
          </a:p>
          <a:p>
            <a:endParaRPr 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7C33C339-AC95-4E0A-825B-AFF4AD836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91243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zh-CN" altLang="en-US" sz="3300" dirty="0"/>
              <a:t>必带的物品</a:t>
            </a:r>
            <a:endParaRPr lang="en-US" altLang="zh-CN" sz="3300" dirty="0"/>
          </a:p>
          <a:p>
            <a:r>
              <a:rPr lang="zh-CN" altLang="en-US" sz="3300" dirty="0"/>
              <a:t>转换插头</a:t>
            </a:r>
            <a:endParaRPr lang="en-US" altLang="zh-CN" sz="3300" dirty="0"/>
          </a:p>
          <a:p>
            <a:r>
              <a:rPr lang="zh-CN" altLang="en-US" sz="3300" dirty="0"/>
              <a:t>洗漱用品（洗发水，沐浴露，牙膏牙刷等）</a:t>
            </a:r>
            <a:endParaRPr lang="en-US" altLang="zh-CN" sz="3300" dirty="0"/>
          </a:p>
          <a:p>
            <a:pPr marL="0" indent="0">
              <a:buNone/>
            </a:pPr>
            <a:endParaRPr lang="en-US" sz="3300" dirty="0"/>
          </a:p>
          <a:p>
            <a:pPr marL="0" indent="0">
              <a:buNone/>
            </a:pPr>
            <a:r>
              <a:rPr lang="zh-CN" altLang="en-US" sz="3300" dirty="0"/>
              <a:t>可选择性带的东西</a:t>
            </a:r>
            <a:endParaRPr lang="en-US" altLang="zh-CN" sz="3300" dirty="0"/>
          </a:p>
          <a:p>
            <a:r>
              <a:rPr lang="zh-CN" altLang="en-US" sz="3300" dirty="0"/>
              <a:t>自己的床上用品</a:t>
            </a:r>
            <a:endParaRPr lang="en-US" altLang="zh-CN" sz="3300" dirty="0"/>
          </a:p>
          <a:p>
            <a:r>
              <a:rPr lang="zh-CN" altLang="en-US" sz="3300" dirty="0"/>
              <a:t>煲水壶</a:t>
            </a:r>
            <a:endParaRPr lang="en-US" altLang="zh-CN" sz="3300" dirty="0"/>
          </a:p>
          <a:p>
            <a:r>
              <a:rPr lang="zh-CN" altLang="en-US" sz="3300" dirty="0"/>
              <a:t>衣架</a:t>
            </a:r>
            <a:endParaRPr lang="en-US" altLang="zh-CN" sz="3300" dirty="0"/>
          </a:p>
          <a:p>
            <a:r>
              <a:rPr lang="zh-CN" altLang="en-US" sz="3300" dirty="0"/>
              <a:t>插板</a:t>
            </a:r>
            <a:endParaRPr lang="en-US" altLang="zh-CN" sz="3300" dirty="0"/>
          </a:p>
          <a:p>
            <a:r>
              <a:rPr lang="zh-CN" altLang="en-US" sz="3300" dirty="0"/>
              <a:t>卷纸</a:t>
            </a:r>
            <a:endParaRPr lang="en-US" altLang="zh-CN" sz="3300" dirty="0"/>
          </a:p>
          <a:p>
            <a:r>
              <a:rPr lang="zh-CN" altLang="en-US" sz="3300" dirty="0"/>
              <a:t>吹风机</a:t>
            </a:r>
            <a:endParaRPr lang="en-US" altLang="zh-CN" sz="3300" dirty="0"/>
          </a:p>
          <a:p>
            <a:r>
              <a:rPr lang="zh-CN" altLang="en-US" sz="3300" dirty="0"/>
              <a:t>等等</a:t>
            </a:r>
            <a:endParaRPr lang="en-US" altLang="zh-CN" sz="33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38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7B7B768-0502-46F1-84FF-5BE76E8DAD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755" y="0"/>
            <a:ext cx="3857625" cy="6604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AE85C8E-FDA4-4CCF-8113-3C8B835C7E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330" y="0"/>
            <a:ext cx="3857625" cy="6604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F0BDC95-36D4-4609-A8B0-3E4A7DD8B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67" y="365125"/>
            <a:ext cx="11179233" cy="1325563"/>
          </a:xfrm>
        </p:spPr>
        <p:txBody>
          <a:bodyPr/>
          <a:lstStyle/>
          <a:p>
            <a:r>
              <a:rPr lang="zh-CN" altLang="en-US" dirty="0"/>
              <a:t>食物篇</a:t>
            </a:r>
            <a:endParaRPr lang="en-US" dirty="0"/>
          </a:p>
        </p:txBody>
      </p:sp>
      <p:pic>
        <p:nvPicPr>
          <p:cNvPr id="8" name="内容占位符 4">
            <a:extLst>
              <a:ext uri="{FF2B5EF4-FFF2-40B4-BE49-F238E27FC236}">
                <a16:creationId xmlns:a16="http://schemas.microsoft.com/office/drawing/2014/main" id="{5A052FE8-0D21-495A-BAF5-F5D546AD2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0012" y="1718775"/>
            <a:ext cx="5752732" cy="4314549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B77B18-9315-4405-92D2-351929F44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4854633" cy="4351338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sz="2400" dirty="0"/>
              <a:t>康奈尔大学“舌尖上的美国”</a:t>
            </a:r>
            <a:endParaRPr lang="en-US" altLang="zh-CN" sz="2400" dirty="0"/>
          </a:p>
          <a:p>
            <a:r>
              <a:rPr lang="zh-CN" altLang="en-US" sz="2400" dirty="0"/>
              <a:t>实时分享每家餐厅情况的网站</a:t>
            </a:r>
            <a:endParaRPr lang="en-US" altLang="zh-CN" sz="2400" dirty="0"/>
          </a:p>
          <a:p>
            <a:r>
              <a:rPr lang="zh-CN" altLang="en-US" sz="2400" dirty="0"/>
              <a:t>校内外几十间餐厅</a:t>
            </a:r>
            <a:endParaRPr lang="en-US" altLang="zh-CN" sz="2400" dirty="0"/>
          </a:p>
          <a:p>
            <a:r>
              <a:rPr lang="en-US" altLang="zh-CN" sz="2400" dirty="0"/>
              <a:t>Student card</a:t>
            </a:r>
            <a:r>
              <a:rPr lang="zh-CN" altLang="en-US" sz="2400" dirty="0"/>
              <a:t>可以在学校内</a:t>
            </a:r>
            <a:r>
              <a:rPr lang="zh-CN" altLang="en-US" sz="2400" dirty="0" smtClean="0"/>
              <a:t>任意</a:t>
            </a:r>
            <a:endParaRPr lang="en-US" altLang="zh-CN" sz="2400" dirty="0" smtClean="0"/>
          </a:p>
          <a:p>
            <a:r>
              <a:rPr lang="zh-CN" altLang="en-US" sz="2400" dirty="0" smtClean="0"/>
              <a:t>使用</a:t>
            </a:r>
            <a:r>
              <a:rPr lang="zh-CN" altLang="en-US" sz="2400" dirty="0"/>
              <a:t>来购买吃的和喝的</a:t>
            </a:r>
            <a:endParaRPr lang="en-US" altLang="zh-CN" sz="24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altLang="zh-CN" sz="2600" dirty="0"/>
              <a:t>Tips</a:t>
            </a:r>
            <a:r>
              <a:rPr lang="zh-CN" altLang="en-US" sz="2600" dirty="0"/>
              <a:t>：如果是第一次去美国</a:t>
            </a:r>
            <a:r>
              <a:rPr lang="zh-CN" altLang="en-US" sz="2600" dirty="0" smtClean="0"/>
              <a:t>对于那边食物</a:t>
            </a:r>
            <a:r>
              <a:rPr lang="zh-CN" altLang="en-US" sz="2600" dirty="0"/>
              <a:t>不熟悉或者肠胃不太</a:t>
            </a:r>
            <a:r>
              <a:rPr lang="zh-CN" altLang="en-US" sz="2600" dirty="0" smtClean="0"/>
              <a:t>好的同学</a:t>
            </a:r>
            <a:r>
              <a:rPr lang="zh-CN" altLang="en-US" sz="2600" dirty="0"/>
              <a:t>，</a:t>
            </a:r>
            <a:r>
              <a:rPr lang="zh-CN" altLang="en-US" sz="2600" dirty="0" smtClean="0"/>
              <a:t>可以从</a:t>
            </a:r>
            <a:r>
              <a:rPr lang="zh-CN" altLang="en-US" sz="2600" dirty="0"/>
              <a:t>国内带一些方便面</a:t>
            </a:r>
            <a:r>
              <a:rPr lang="zh-CN" altLang="en-US" sz="2600" dirty="0" smtClean="0"/>
              <a:t>过去</a:t>
            </a:r>
            <a:r>
              <a:rPr lang="zh-CN" altLang="en-US" sz="2600" dirty="0"/>
              <a:t>以备不时之需。</a:t>
            </a:r>
            <a:endParaRPr lang="en-US" sz="2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1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A0C847-82A0-4D71-B821-ACCCBF5A1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3127925-1454-43F5-92FB-EBC451F4C8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933"/>
            <a:ext cx="6874933" cy="6874933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BB64A6-0347-47A5-93FB-588505C56D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23" y="-16933"/>
            <a:ext cx="9166577" cy="68749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B3B93DF-98A7-4A9B-8640-4F8B311836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4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CF410-90A9-4C34-9C65-D759F9EFA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7878D383-A971-4BEC-AB96-85EAECA94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40" y="0"/>
            <a:ext cx="8235951" cy="6176963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0D93F54-C65B-435E-A6B4-53888FC5E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8077200" cy="605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D3C968A-CE20-41FA-9003-D4BAAB6116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1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9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9DC041-81D4-45AA-BD07-5FA367E14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AB4E2D6-D58B-414D-9A09-511324B5D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0"/>
            <a:ext cx="8477250" cy="6858000"/>
          </a:xfrm>
          <a:prstGeom prst="rect">
            <a:avLst/>
          </a:prstGeom>
        </p:spPr>
      </p:pic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0D188C9C-895A-4F2C-9FE4-6E9F32496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98" y="0"/>
            <a:ext cx="7269350" cy="5260622"/>
          </a:xfr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0DC2CF-8FD3-4ACE-B1C2-D478F81420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88392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1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0F68FE-5062-4E8F-9EA7-89B0C927E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95AFB0D6-8D82-419C-BD1E-65794DB4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64267"/>
            <a:ext cx="6524977" cy="4893733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4A1AFCD-D2A7-4A97-8489-6F527FCE8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608" y="0"/>
            <a:ext cx="6422827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CD1633E-E8F7-4106-A679-487E98A9AE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1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49C2F-6DB0-4D82-8475-50DB0CCAB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A9BF0B8-786E-43EA-BE1A-493622CE36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149" y="-179851"/>
            <a:ext cx="8344540" cy="7074148"/>
          </a:xfrm>
        </p:spPr>
      </p:pic>
    </p:spTree>
    <p:extLst>
      <p:ext uri="{BB962C8B-B14F-4D97-AF65-F5344CB8AC3E}">
        <p14:creationId xmlns:p14="http://schemas.microsoft.com/office/powerpoint/2010/main" val="107211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887084-CC55-4D30-82A1-063F359D3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课程篇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D0C9E2-1F50-424C-910E-CC37ED725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6959"/>
            <a:ext cx="10515600" cy="48461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zh-CN" altLang="en-US" dirty="0"/>
              <a:t>课堂情况</a:t>
            </a:r>
            <a:endParaRPr lang="en-US" altLang="zh-CN" dirty="0"/>
          </a:p>
          <a:p>
            <a:r>
              <a:rPr lang="zh-CN" altLang="en-US" dirty="0"/>
              <a:t>美国当地人上课都很积极，经常提出疑问和回答老师的问题</a:t>
            </a:r>
            <a:endParaRPr lang="en-US" altLang="zh-CN" dirty="0"/>
          </a:p>
          <a:p>
            <a:r>
              <a:rPr lang="zh-CN" altLang="en-US" dirty="0"/>
              <a:t>主动与外国同学交流，表现自己</a:t>
            </a:r>
            <a:endParaRPr lang="en-US" altLang="zh-CN" dirty="0"/>
          </a:p>
          <a:p>
            <a:endParaRPr lang="en-US" dirty="0"/>
          </a:p>
          <a:p>
            <a:pPr marL="0" indent="0">
              <a:buNone/>
            </a:pPr>
            <a:r>
              <a:rPr lang="en-US" altLang="zh-CN" dirty="0"/>
              <a:t>Marketing</a:t>
            </a:r>
          </a:p>
          <a:p>
            <a:r>
              <a:rPr lang="zh-CN" altLang="en-US" dirty="0"/>
              <a:t>有个人作业，小组作业，期中和期末考试，自由组队</a:t>
            </a:r>
            <a:endParaRPr lang="en-US" altLang="zh-CN" dirty="0"/>
          </a:p>
          <a:p>
            <a:r>
              <a:rPr lang="zh-CN" altLang="en-US" dirty="0"/>
              <a:t>转回为</a:t>
            </a:r>
            <a:r>
              <a:rPr lang="en-US" altLang="zh-CN" dirty="0"/>
              <a:t>ME</a:t>
            </a:r>
          </a:p>
          <a:p>
            <a:endParaRPr lang="en-US" dirty="0"/>
          </a:p>
          <a:p>
            <a:pPr marL="0" indent="0">
              <a:buNone/>
            </a:pPr>
            <a:r>
              <a:rPr lang="zh-CN" altLang="en-US" dirty="0"/>
              <a:t>最不适应的地方</a:t>
            </a:r>
            <a:endParaRPr lang="en-US" altLang="zh-CN" dirty="0"/>
          </a:p>
          <a:p>
            <a:r>
              <a:rPr lang="zh-CN" altLang="en-US" dirty="0"/>
              <a:t>课前没有</a:t>
            </a:r>
            <a:r>
              <a:rPr lang="en-US" altLang="zh-CN" dirty="0"/>
              <a:t>ppt</a:t>
            </a:r>
            <a:r>
              <a:rPr lang="zh-CN" altLang="en-US" dirty="0"/>
              <a:t>可以预习</a:t>
            </a:r>
            <a:endParaRPr lang="en-US" altLang="zh-CN" dirty="0"/>
          </a:p>
          <a:p>
            <a:r>
              <a:rPr lang="zh-CN" altLang="en-US" dirty="0"/>
              <a:t>上课纯听容易走神，跟不上老师的节奏</a:t>
            </a:r>
            <a:endParaRPr lang="en-US" altLang="zh-CN" dirty="0"/>
          </a:p>
          <a:p>
            <a:r>
              <a:rPr lang="zh-CN" altLang="en-US" dirty="0"/>
              <a:t>不熟悉品牌名字</a:t>
            </a:r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61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i\Desktop\u=163581612,2394509755&amp;fm=26&amp;gp=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42388" y="472036"/>
            <a:ext cx="6357982" cy="236804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52596" y="2857496"/>
            <a:ext cx="82868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简介：</a:t>
            </a:r>
            <a:endParaRPr lang="en-US" altLang="zh-CN" sz="3600" dirty="0"/>
          </a:p>
          <a:p>
            <a:pPr>
              <a:buFont typeface="Arial" pitchFamily="34" charset="0"/>
              <a:buChar char="•"/>
            </a:pPr>
            <a:r>
              <a:rPr lang="zh-CN" altLang="en-US" sz="3600" dirty="0"/>
              <a:t>创立于</a:t>
            </a:r>
            <a:r>
              <a:rPr lang="en-US" altLang="zh-CN" sz="3600" dirty="0"/>
              <a:t>1865</a:t>
            </a:r>
            <a:r>
              <a:rPr lang="zh-CN" altLang="en-US" sz="3600" dirty="0"/>
              <a:t>年</a:t>
            </a:r>
            <a:endParaRPr lang="en-US" altLang="zh-CN" sz="3600" dirty="0"/>
          </a:p>
          <a:p>
            <a:pPr>
              <a:buFont typeface="Arial" pitchFamily="34" charset="0"/>
              <a:buChar char="•"/>
            </a:pPr>
            <a:r>
              <a:rPr lang="zh-CN" altLang="en-US" sz="3600" dirty="0"/>
              <a:t>美国</a:t>
            </a:r>
            <a:r>
              <a:rPr lang="en-US" altLang="zh-CN" sz="3600" dirty="0"/>
              <a:t>8</a:t>
            </a:r>
            <a:r>
              <a:rPr lang="zh-CN" altLang="en-US" sz="3600" dirty="0"/>
              <a:t>所常春藤大学之一</a:t>
            </a:r>
            <a:endParaRPr lang="en-US" altLang="zh-CN" sz="3600" dirty="0"/>
          </a:p>
          <a:p>
            <a:pPr>
              <a:buFont typeface="Arial" pitchFamily="34" charset="0"/>
              <a:buChar char="•"/>
            </a:pPr>
            <a:r>
              <a:rPr lang="zh-CN" altLang="en-US" sz="3600" dirty="0"/>
              <a:t>地址在美国纽约州伊萨卡市</a:t>
            </a:r>
            <a:endParaRPr lang="en-US" altLang="zh-CN" sz="3600" dirty="0"/>
          </a:p>
          <a:p>
            <a:pPr>
              <a:buFont typeface="Arial" pitchFamily="34" charset="0"/>
              <a:buChar char="•"/>
            </a:pPr>
            <a:r>
              <a:rPr lang="zh-CN" altLang="en-US" sz="3600" dirty="0"/>
              <a:t>全球排位在</a:t>
            </a:r>
            <a:r>
              <a:rPr lang="en-US" altLang="zh-CN" sz="3600" dirty="0"/>
              <a:t>15</a:t>
            </a:r>
            <a:r>
              <a:rPr lang="zh-CN" altLang="en-US" sz="3600" dirty="0"/>
              <a:t>位左右</a:t>
            </a:r>
            <a:endParaRPr lang="en-US" altLang="zh-CN" sz="3600" dirty="0"/>
          </a:p>
          <a:p>
            <a:pPr>
              <a:buFont typeface="Arial" pitchFamily="34" charset="0"/>
              <a:buChar char="•"/>
            </a:pPr>
            <a:endParaRPr lang="en-US" altLang="zh-CN" sz="3600" dirty="0"/>
          </a:p>
          <a:p>
            <a:endParaRPr lang="zh-CN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E02BA8-0D22-476D-BC8A-1D39B795F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A64039-0983-43BE-AA8E-49F7F859E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BDDF58-6804-436C-A960-7AC8C883D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1644"/>
            <a:ext cx="6088474" cy="456635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0B82684-1352-42B7-821D-3A0C931D3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748" y="139544"/>
            <a:ext cx="8957942" cy="67184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C831DF6-8946-4ED7-9883-95CFAFFAB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3037" y="778089"/>
            <a:ext cx="7069095" cy="530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5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60594E-108B-49FF-8A9F-6857762FF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游玩方面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3254A8E-D6C5-4261-A8FB-F9848E1F0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野餐（交通，吃饭费用已包）</a:t>
            </a:r>
            <a:endParaRPr lang="en-US" altLang="zh-CN" dirty="0"/>
          </a:p>
          <a:p>
            <a:r>
              <a:rPr lang="zh-CN" altLang="en-US" dirty="0"/>
              <a:t>尼加瓜拉大瀑布（交通已包，门票和外出吃饭自费）</a:t>
            </a:r>
            <a:endParaRPr lang="en-US" altLang="zh-CN" dirty="0"/>
          </a:p>
          <a:p>
            <a:r>
              <a:rPr lang="zh-CN" altLang="en-US" dirty="0"/>
              <a:t>均为自愿参与</a:t>
            </a:r>
            <a:endParaRPr lang="en-US" altLang="zh-CN" dirty="0"/>
          </a:p>
          <a:p>
            <a:r>
              <a:rPr lang="zh-CN" altLang="en-US" dirty="0"/>
              <a:t>体育馆（篮球，羽毛球，网球，游泳，健身）</a:t>
            </a:r>
            <a:endParaRPr lang="en-US" altLang="zh-CN" dirty="0"/>
          </a:p>
          <a:p>
            <a:endParaRPr lang="en-US" dirty="0"/>
          </a:p>
          <a:p>
            <a:pPr marL="0" indent="0">
              <a:buNone/>
            </a:pPr>
            <a:r>
              <a:rPr lang="zh-CN" altLang="en-US" dirty="0"/>
              <a:t>康奈尔有校车，可以去纽约市中心（自费）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学校穿插在城镇里，同学们可在车站里免费搭乘（西校区，北校区，</a:t>
            </a:r>
            <a:r>
              <a:rPr lang="en-US" altLang="zh-CN" dirty="0"/>
              <a:t>downtown</a:t>
            </a:r>
            <a:r>
              <a:rPr lang="zh-CN" altLang="en-US" dirty="0"/>
              <a:t>，</a:t>
            </a:r>
            <a:r>
              <a:rPr lang="en-US" altLang="zh-CN" dirty="0" err="1"/>
              <a:t>collegetown</a:t>
            </a:r>
            <a:r>
              <a:rPr lang="zh-CN" altLang="en-US" dirty="0"/>
              <a:t>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41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97BE7-A850-4F3C-A9A4-D8C61686F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53ECC664-17CC-4162-831C-1EC3E83D5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E0DFE4-3472-4717-9A54-82E262BAE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79022"/>
            <a:ext cx="9144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081992-019F-423E-AA00-2A9AB4BAD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1" y="182033"/>
            <a:ext cx="8658578" cy="64939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EBB959F-C000-490B-928D-7096ECB58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852" y="397227"/>
            <a:ext cx="8175035" cy="613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2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E3AF2D-E21F-42DF-8321-C3201CC5D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710EC24-5214-45FB-B611-DEBAC7D8D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89"/>
            <a:ext cx="9159051" cy="6869289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C2A2E-336B-4543-8448-50FF32720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022" y="0"/>
            <a:ext cx="9144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B6817F-E64C-4A25-90BC-ED1E6D3D9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ECB29E2-FD88-4FEE-8DF0-45FA43FD72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377" y="1128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7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74D856-1047-458A-B515-3657434E4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7DE08E5E-3CC4-451C-B5E3-17893193F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975"/>
            <a:ext cx="8322733" cy="6242050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40170D9-AB3D-47BB-93BE-12B4CDD42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511" y="0"/>
            <a:ext cx="5294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8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1FF3DD-08A4-4484-9355-9317489B7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23B810F2-0FA7-4B2B-A643-E5755617C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6074" y="846547"/>
            <a:ext cx="6848592" cy="5136443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44E0288-E1FB-48FE-B719-C0920C497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9194" y="857250"/>
            <a:ext cx="6858000" cy="5143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F677159-CFAF-43D5-A0BF-C7B26C9171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38315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2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8A2C36-6FE7-473B-84F9-362AD1E91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3A93EC5-1E8D-4E10-97B3-1480D98D1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27C87BDE-BAE3-47EC-ABDE-444249E9A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977" y="0"/>
            <a:ext cx="6472296" cy="4854222"/>
          </a:xfr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B4555D2-97B4-44F9-97BD-443734158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102" y="365125"/>
            <a:ext cx="9144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8D3365B-0438-4F38-8B4F-AF9F189A1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07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7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49E442-38C3-48D0-BEBD-747A0A189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325A5F47-3C9E-41A2-8F27-DB273993BD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79313" y="979314"/>
            <a:ext cx="6858003" cy="4899378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4E0B2F-B4ED-40C9-9745-12D8ED8C7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2867" y="668866"/>
            <a:ext cx="6858000" cy="5520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6725F8D-884C-41CC-A171-6E36C2353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7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9144000" cy="6863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824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1740130" y="822680"/>
            <a:ext cx="8229600" cy="5768997"/>
          </a:xfrm>
        </p:spPr>
        <p:txBody>
          <a:bodyPr/>
          <a:lstStyle/>
          <a:p>
            <a:r>
              <a:rPr lang="zh-CN" altLang="en-US" dirty="0"/>
              <a:t>项目时长</a:t>
            </a:r>
            <a:r>
              <a:rPr lang="en-US" altLang="zh-CN" dirty="0"/>
              <a:t>:3</a:t>
            </a:r>
            <a:r>
              <a:rPr lang="zh-CN" altLang="en-US" dirty="0"/>
              <a:t>周</a:t>
            </a:r>
            <a:endParaRPr lang="en-US" altLang="zh-CN" dirty="0"/>
          </a:p>
          <a:p>
            <a:r>
              <a:rPr lang="zh-CN" altLang="en-US" dirty="0"/>
              <a:t>项目费用：</a:t>
            </a:r>
            <a:r>
              <a:rPr lang="en-US" altLang="zh-CN" dirty="0"/>
              <a:t>$6415=</a:t>
            </a:r>
            <a:r>
              <a:rPr lang="zh-CN" altLang="en-US" dirty="0"/>
              <a:t>￥</a:t>
            </a:r>
            <a:r>
              <a:rPr lang="en-US" altLang="zh-CN" dirty="0"/>
              <a:t>45000</a:t>
            </a:r>
            <a:r>
              <a:rPr lang="zh-CN" altLang="en-US" dirty="0"/>
              <a:t>（只包含一门课程费用和住宿费用</a:t>
            </a:r>
            <a:r>
              <a:rPr lang="zh-CN" altLang="en-US" dirty="0" smtClean="0"/>
              <a:t>，包含餐费</a:t>
            </a:r>
            <a:r>
              <a:rPr lang="en-US" altLang="zh-CN" dirty="0" smtClean="0"/>
              <a:t>$722</a:t>
            </a:r>
            <a:r>
              <a:rPr lang="zh-CN" altLang="en-US" dirty="0" smtClean="0"/>
              <a:t>）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zh-CN" altLang="en-US" dirty="0"/>
              <a:t>课程种类较多，可以先查询</a:t>
            </a:r>
            <a:r>
              <a:rPr lang="en-US" altLang="zh-CN" dirty="0" err="1"/>
              <a:t>uic</a:t>
            </a:r>
            <a:r>
              <a:rPr lang="zh-CN" altLang="en-US" dirty="0"/>
              <a:t>已有课程再进行挑选。</a:t>
            </a:r>
            <a:endParaRPr lang="en-US" altLang="zh-CN" dirty="0"/>
          </a:p>
          <a:p>
            <a:r>
              <a:rPr lang="zh-CN" altLang="en-US" dirty="0"/>
              <a:t>项目以学习课程为主，周一至周五每天三小时上课。两个周末的活动分别是湖边野炊和尼亚加拉大瀑布游玩。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5018" y="363919"/>
            <a:ext cx="10407535" cy="64294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CN" altLang="en-US" b="1" dirty="0"/>
              <a:t>最复杂的申请</a:t>
            </a:r>
            <a:r>
              <a:rPr lang="zh-CN" altLang="en-US" b="1" dirty="0" smtClean="0"/>
              <a:t>流程（</a:t>
            </a:r>
            <a:r>
              <a:rPr lang="zh-CN" altLang="en-US" b="1" dirty="0" smtClean="0">
                <a:solidFill>
                  <a:srgbClr val="FF0000"/>
                </a:solidFill>
              </a:rPr>
              <a:t>一定要每天查邮箱！！！</a:t>
            </a:r>
            <a:r>
              <a:rPr lang="zh-CN" altLang="en-US" b="1" dirty="0" smtClean="0"/>
              <a:t>）</a:t>
            </a:r>
            <a:endParaRPr lang="en-US" altLang="zh-CN" b="1" dirty="0" smtClean="0"/>
          </a:p>
          <a:p>
            <a:pPr>
              <a:buNone/>
            </a:pPr>
            <a:endParaRPr lang="en-US" altLang="zh-CN" b="1" dirty="0" smtClean="0"/>
          </a:p>
          <a:p>
            <a:pPr>
              <a:buNone/>
            </a:pPr>
            <a:r>
              <a:rPr lang="en-US" altLang="zh-CN" sz="2400" b="1" dirty="0" smtClean="0"/>
              <a:t>Cornell </a:t>
            </a:r>
            <a:r>
              <a:rPr lang="zh-CN" altLang="en-US" sz="2400" b="1" dirty="0" smtClean="0"/>
              <a:t>大学入学申请</a:t>
            </a:r>
            <a:endParaRPr lang="en-US" altLang="zh-CN" sz="2400" b="1" dirty="0"/>
          </a:p>
          <a:p>
            <a:pPr>
              <a:buNone/>
            </a:pPr>
            <a:r>
              <a:rPr lang="en-US" altLang="zh-CN" sz="2400" dirty="0"/>
              <a:t>1.</a:t>
            </a:r>
            <a:r>
              <a:rPr lang="zh-CN" altLang="en-US" sz="2400" dirty="0"/>
              <a:t>注册康奈尔大学</a:t>
            </a:r>
            <a:r>
              <a:rPr lang="zh-CN" altLang="en-US" sz="2400" dirty="0" smtClean="0"/>
              <a:t>账号。</a:t>
            </a:r>
            <a:endParaRPr lang="en-US" altLang="zh-CN" sz="2400" dirty="0"/>
          </a:p>
          <a:p>
            <a:pPr>
              <a:buNone/>
            </a:pPr>
            <a:r>
              <a:rPr lang="en-US" altLang="zh-CN" sz="2400" dirty="0"/>
              <a:t>2.</a:t>
            </a:r>
            <a:r>
              <a:rPr lang="zh-CN" altLang="en-US" sz="2400" dirty="0"/>
              <a:t>填写各种信息（个人基本</a:t>
            </a:r>
            <a:r>
              <a:rPr lang="zh-CN" altLang="en-US" sz="2400" dirty="0"/>
              <a:t>信息、</a:t>
            </a:r>
            <a:r>
              <a:rPr lang="zh-CN" altLang="en-US" sz="2400" dirty="0"/>
              <a:t>选课、健康</a:t>
            </a:r>
            <a:r>
              <a:rPr lang="zh-CN" altLang="en-US" sz="2400" dirty="0"/>
              <a:t>信息</a:t>
            </a:r>
            <a:r>
              <a:rPr lang="zh-CN" altLang="en-US" sz="2400" dirty="0"/>
              <a:t>、学习目的等）。</a:t>
            </a:r>
            <a:endParaRPr lang="en-US" altLang="zh-CN" sz="2400" dirty="0"/>
          </a:p>
          <a:p>
            <a:pPr>
              <a:buNone/>
            </a:pPr>
            <a:r>
              <a:rPr lang="en-US" altLang="zh-CN" sz="2400" dirty="0"/>
              <a:t>3.</a:t>
            </a:r>
            <a:r>
              <a:rPr lang="zh-CN" altLang="en-US" sz="2400" dirty="0"/>
              <a:t>填写签证所需各种表格，如</a:t>
            </a:r>
            <a:r>
              <a:rPr lang="en-US" altLang="zh-CN" sz="2400" dirty="0" smtClean="0"/>
              <a:t>I-20 </a:t>
            </a:r>
            <a:r>
              <a:rPr lang="en-US" altLang="zh-CN" sz="2400" dirty="0"/>
              <a:t>request</a:t>
            </a:r>
            <a:r>
              <a:rPr lang="zh-CN" altLang="en-US" sz="2400" dirty="0"/>
              <a:t>表格等。</a:t>
            </a:r>
            <a:endParaRPr lang="en-US" altLang="zh-CN" sz="2400" dirty="0"/>
          </a:p>
          <a:p>
            <a:pPr>
              <a:buNone/>
            </a:pPr>
            <a:endParaRPr lang="en-US" altLang="zh-CN" sz="2400" dirty="0" smtClean="0"/>
          </a:p>
          <a:p>
            <a:pPr>
              <a:buNone/>
            </a:pPr>
            <a:r>
              <a:rPr lang="zh-CN" altLang="en-US" sz="2400" b="1" dirty="0" smtClean="0"/>
              <a:t>美国签证申请</a:t>
            </a:r>
            <a:endParaRPr lang="en-US" altLang="zh-CN" sz="2400" b="1" dirty="0"/>
          </a:p>
          <a:p>
            <a:pPr>
              <a:buNone/>
            </a:pPr>
            <a:r>
              <a:rPr lang="en-US" altLang="zh-CN" sz="2400" dirty="0"/>
              <a:t>1</a:t>
            </a:r>
            <a:r>
              <a:rPr lang="en-US" altLang="zh-CN" sz="2400" dirty="0" smtClean="0"/>
              <a:t>.</a:t>
            </a:r>
            <a:r>
              <a:rPr lang="zh-CN" altLang="en-US" sz="2400" dirty="0" smtClean="0"/>
              <a:t>填写美国签证申请表格</a:t>
            </a:r>
            <a:r>
              <a:rPr lang="en-US" altLang="zh-CN" sz="2400" dirty="0" smtClean="0"/>
              <a:t>DS-160</a:t>
            </a:r>
            <a:r>
              <a:rPr lang="zh-CN" altLang="en-US" sz="2400" dirty="0" smtClean="0"/>
              <a:t>。</a:t>
            </a:r>
            <a:r>
              <a:rPr lang="zh-CN" altLang="en-US" sz="2400" dirty="0"/>
              <a:t>因为要在国外的网站填写，所以很容易遇到网速慢和卡死的</a:t>
            </a:r>
            <a:r>
              <a:rPr lang="zh-CN" altLang="en-US" sz="2400" dirty="0" smtClean="0"/>
              <a:t>现象，所以极度需要耐心。</a:t>
            </a:r>
            <a:endParaRPr lang="en-US" altLang="zh-CN" sz="2400" dirty="0"/>
          </a:p>
          <a:p>
            <a:pPr>
              <a:buNone/>
            </a:pPr>
            <a:r>
              <a:rPr lang="en-US" altLang="zh-CN" sz="2400" dirty="0"/>
              <a:t>2</a:t>
            </a:r>
            <a:r>
              <a:rPr lang="en-US" altLang="zh-CN" sz="2400" dirty="0" smtClean="0"/>
              <a:t>.</a:t>
            </a:r>
            <a:r>
              <a:rPr lang="zh-CN" altLang="en-US" sz="2400" dirty="0"/>
              <a:t>获取康奈尔</a:t>
            </a:r>
            <a:r>
              <a:rPr lang="en-US" altLang="zh-CN" sz="2400" dirty="0" err="1"/>
              <a:t>sevis</a:t>
            </a:r>
            <a:r>
              <a:rPr lang="en-US" altLang="zh-CN" sz="2400" dirty="0"/>
              <a:t> ID </a:t>
            </a:r>
            <a:r>
              <a:rPr lang="zh-CN" altLang="en-US" sz="2400" dirty="0" smtClean="0"/>
              <a:t>后递交</a:t>
            </a:r>
            <a:r>
              <a:rPr lang="en-US" altLang="zh-CN" sz="2400" dirty="0" smtClean="0"/>
              <a:t>SEVIS</a:t>
            </a:r>
            <a:r>
              <a:rPr lang="zh-CN" altLang="en-US" sz="2400" dirty="0" smtClean="0"/>
              <a:t>费。</a:t>
            </a:r>
            <a:endParaRPr lang="en-US" altLang="zh-CN" sz="2400" dirty="0" smtClean="0"/>
          </a:p>
          <a:p>
            <a:pPr>
              <a:buNone/>
            </a:pPr>
            <a:r>
              <a:rPr lang="en-US" altLang="zh-CN" sz="2400" dirty="0" smtClean="0"/>
              <a:t>7.</a:t>
            </a:r>
            <a:r>
              <a:rPr lang="zh-CN" altLang="en-US" sz="2400" dirty="0" smtClean="0"/>
              <a:t>同时准备签证资料，进行</a:t>
            </a:r>
            <a:r>
              <a:rPr lang="zh-CN" altLang="en-US" sz="2400" dirty="0"/>
              <a:t>美国面签。</a:t>
            </a:r>
            <a:endParaRPr lang="en-US" altLang="zh-CN" sz="2400" dirty="0"/>
          </a:p>
          <a:p>
            <a:pPr>
              <a:buNone/>
            </a:pPr>
            <a:r>
              <a:rPr lang="en-US" altLang="zh-CN" dirty="0"/>
              <a:t>  </a:t>
            </a:r>
            <a:r>
              <a:rPr lang="zh-CN" altLang="en-US" dirty="0" smtClean="0"/>
              <a:t>*</a:t>
            </a:r>
            <a:r>
              <a:rPr lang="zh-CN" altLang="en-US" sz="1800" i="1" dirty="0" smtClean="0"/>
              <a:t>签证申请部分</a:t>
            </a:r>
            <a:r>
              <a:rPr lang="en-US" altLang="zh-CN" sz="1800" i="1" dirty="0" smtClean="0"/>
              <a:t>IDO</a:t>
            </a:r>
            <a:r>
              <a:rPr lang="zh-CN" altLang="en-US" sz="1800" i="1" dirty="0"/>
              <a:t>会</a:t>
            </a:r>
            <a:r>
              <a:rPr lang="zh-CN" altLang="en-US" sz="1800" i="1" dirty="0" smtClean="0"/>
              <a:t>提供培训和各种表格模板</a:t>
            </a:r>
            <a:endParaRPr lang="en-US" altLang="zh-CN" sz="1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711</Words>
  <Application>Microsoft Office PowerPoint</Application>
  <PresentationFormat>Widescreen</PresentationFormat>
  <Paragraphs>110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等线</vt:lpstr>
      <vt:lpstr>等线 Light</vt:lpstr>
      <vt:lpstr>华文宋体</vt:lpstr>
      <vt:lpstr>Arial</vt:lpstr>
      <vt:lpstr>Calibri</vt:lpstr>
      <vt:lpstr>Calibri Light</vt:lpstr>
      <vt:lpstr>Office 主题​​</vt:lpstr>
      <vt:lpstr>康奈尔大学</vt:lpstr>
      <vt:lpstr>目录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宿舍篇</vt:lpstr>
      <vt:lpstr>PowerPoint Presentation</vt:lpstr>
      <vt:lpstr>PowerPoint Presentation</vt:lpstr>
      <vt:lpstr>PowerPoint Presentation</vt:lpstr>
      <vt:lpstr>PowerPoint Presentation</vt:lpstr>
      <vt:lpstr>房间配有的东西                         自己需要准备的东西</vt:lpstr>
      <vt:lpstr>食物篇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课程篇</vt:lpstr>
      <vt:lpstr>PowerPoint Presentation</vt:lpstr>
      <vt:lpstr>游玩方面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feng shihui</dc:creator>
  <cp:lastModifiedBy>UIC</cp:lastModifiedBy>
  <cp:revision>25</cp:revision>
  <dcterms:created xsi:type="dcterms:W3CDTF">2019-09-20T02:20:25Z</dcterms:created>
  <dcterms:modified xsi:type="dcterms:W3CDTF">2019-10-08T06:13:14Z</dcterms:modified>
</cp:coreProperties>
</file>