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452" r:id="rId2"/>
    <p:sldId id="453" r:id="rId3"/>
    <p:sldId id="459" r:id="rId4"/>
    <p:sldId id="455" r:id="rId5"/>
    <p:sldId id="460" r:id="rId6"/>
    <p:sldId id="464" r:id="rId7"/>
    <p:sldId id="465" r:id="rId8"/>
    <p:sldId id="457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06E"/>
    <a:srgbClr val="CACAC8"/>
    <a:srgbClr val="BC9B7F"/>
    <a:srgbClr val="A9C8E7"/>
    <a:srgbClr val="E2D5C3"/>
    <a:srgbClr val="8C6146"/>
    <a:srgbClr val="AD7A5B"/>
    <a:srgbClr val="2A4982"/>
    <a:srgbClr val="C0D5EE"/>
    <a:srgbClr val="C6D2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82999" autoAdjust="0"/>
  </p:normalViewPr>
  <p:slideViewPr>
    <p:cSldViewPr snapToGrid="0">
      <p:cViewPr varScale="1">
        <p:scale>
          <a:sx n="56" d="100"/>
          <a:sy n="56" d="100"/>
        </p:scale>
        <p:origin x="1028" y="40"/>
      </p:cViewPr>
      <p:guideLst>
        <p:guide orient="horz" pos="209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7B87CD-54B4-4E9A-B40F-926276AE1BCE}" type="datetimeFigureOut">
              <a:rPr lang="zh-CN" altLang="en-US" smtClean="0"/>
              <a:t>2021/11/25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1D3E1B-6EFF-4A75-A3C0-EE4BF99739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4440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zh-CN" altLang="en-US" dirty="0"/>
              <a:t>感受名校的办学理念与学习节奏</a:t>
            </a:r>
            <a:endParaRPr lang="en-US" altLang="zh-CN" dirty="0"/>
          </a:p>
          <a:p>
            <a:pPr marL="228600" indent="-228600">
              <a:buAutoNum type="arabicPeriod"/>
            </a:pPr>
            <a:r>
              <a:rPr lang="zh-CN" altLang="en-US" dirty="0"/>
              <a:t>耶鲁特色，选择众多</a:t>
            </a:r>
            <a:endParaRPr lang="en-US" altLang="zh-CN" dirty="0"/>
          </a:p>
          <a:p>
            <a:pPr marL="228600" indent="-228600">
              <a:buAutoNum type="arabicPeriod"/>
            </a:pPr>
            <a:r>
              <a:rPr lang="zh-CN" altLang="en-US" dirty="0"/>
              <a:t>修</a:t>
            </a:r>
            <a:r>
              <a:rPr lang="en-US" altLang="zh-CN" dirty="0"/>
              <a:t>FE</a:t>
            </a:r>
            <a:r>
              <a:rPr lang="zh-CN" altLang="en-US" dirty="0"/>
              <a:t>学分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1D3E1B-6EFF-4A75-A3C0-EE4BF997391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0984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知道个人主义与集体主义的区别（不仅仅是在课本上面）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1D3E1B-6EFF-4A75-A3C0-EE4BF997391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54655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不用害羞，逐步放开去参与，很多本校学生，对多元文化包容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1D3E1B-6EFF-4A75-A3C0-EE4BF997391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3012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学技术 学方法</a:t>
            </a:r>
            <a:endParaRPr lang="en-US" altLang="zh-CN" dirty="0"/>
          </a:p>
          <a:p>
            <a:r>
              <a:rPr lang="zh-CN" altLang="en-US" dirty="0"/>
              <a:t>全面的</a:t>
            </a:r>
            <a:r>
              <a:rPr lang="en-US" altLang="zh-CN" dirty="0"/>
              <a:t>feedback</a:t>
            </a:r>
            <a:r>
              <a:rPr lang="zh-CN" altLang="en-US" dirty="0"/>
              <a:t>与分析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1D3E1B-6EFF-4A75-A3C0-EE4BF997391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81783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课程有感染力；文字用词生动，举例恰到好处；用词地道，虽然是一个</a:t>
            </a:r>
            <a:r>
              <a:rPr lang="en-US" altLang="zh-CN" dirty="0"/>
              <a:t>scientific</a:t>
            </a:r>
            <a:r>
              <a:rPr lang="zh-CN" altLang="en-US" dirty="0"/>
              <a:t>的文章，但却别有一番趣味</a:t>
            </a:r>
            <a:endParaRPr lang="en-US" altLang="zh-CN" dirty="0"/>
          </a:p>
          <a:p>
            <a:r>
              <a:rPr lang="zh-CN" altLang="en-US" dirty="0"/>
              <a:t>在伦理和行为学上颇有造诣，观点独具一格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1D3E1B-6EFF-4A75-A3C0-EE4BF997391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7495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solidFill>
          <a:srgbClr val="FFA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 descr="無用PPT原创模板，未经授权禁止商用&#10;关注公众号【無用PPT】获取更多模板&#10;联系微信：wuyppt">
            <a:extLst>
              <a:ext uri="{FF2B5EF4-FFF2-40B4-BE49-F238E27FC236}">
                <a16:creationId xmlns:a16="http://schemas.microsoft.com/office/drawing/2014/main" id="{F299EF11-EC52-461E-A269-4F2255C32AB8}"/>
              </a:ext>
            </a:extLst>
          </p:cNvPr>
          <p:cNvSpPr/>
          <p:nvPr userDrawn="1"/>
        </p:nvSpPr>
        <p:spPr>
          <a:xfrm>
            <a:off x="375397" y="312644"/>
            <a:ext cx="11441206" cy="6232712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" name="直接连接符 3" descr="無用PPT原创模板，未经授权禁止商用&#10;关注公众号【無用PPT】获取更多模板&#10;联系微信：wuyppt">
            <a:extLst>
              <a:ext uri="{FF2B5EF4-FFF2-40B4-BE49-F238E27FC236}">
                <a16:creationId xmlns:a16="http://schemas.microsoft.com/office/drawing/2014/main" id="{1853D828-E237-49A0-BA6A-2C9EDCB1D6CB}"/>
              </a:ext>
            </a:extLst>
          </p:cNvPr>
          <p:cNvCxnSpPr/>
          <p:nvPr userDrawn="1"/>
        </p:nvCxnSpPr>
        <p:spPr>
          <a:xfrm>
            <a:off x="376518" y="5607425"/>
            <a:ext cx="11436723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 descr="無用PPT原创模板，未经授权禁止商用&#10;关注公众号【無用PPT】获取更多模板&#10;联系微信：wuyppt">
            <a:extLst>
              <a:ext uri="{FF2B5EF4-FFF2-40B4-BE49-F238E27FC236}">
                <a16:creationId xmlns:a16="http://schemas.microsoft.com/office/drawing/2014/main" id="{9DE79583-A196-409A-8F6F-5F965FC9A385}"/>
              </a:ext>
            </a:extLst>
          </p:cNvPr>
          <p:cNvGrpSpPr/>
          <p:nvPr userDrawn="1"/>
        </p:nvGrpSpPr>
        <p:grpSpPr>
          <a:xfrm>
            <a:off x="5421406" y="6010835"/>
            <a:ext cx="1349188" cy="147918"/>
            <a:chOff x="5425888" y="6004112"/>
            <a:chExt cx="1349188" cy="147918"/>
          </a:xfrm>
        </p:grpSpPr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B694C062-DA79-4E41-9124-F437AD9D6240}"/>
                </a:ext>
              </a:extLst>
            </p:cNvPr>
            <p:cNvSpPr/>
            <p:nvPr/>
          </p:nvSpPr>
          <p:spPr>
            <a:xfrm>
              <a:off x="5425888" y="6004112"/>
              <a:ext cx="147918" cy="1479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2727DEDE-557C-4CC2-9611-AE2087946877}"/>
                </a:ext>
              </a:extLst>
            </p:cNvPr>
            <p:cNvSpPr/>
            <p:nvPr/>
          </p:nvSpPr>
          <p:spPr>
            <a:xfrm>
              <a:off x="6026523" y="6004112"/>
              <a:ext cx="147918" cy="1479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503175BE-7F85-4CBC-ADFB-B72A571487F1}"/>
                </a:ext>
              </a:extLst>
            </p:cNvPr>
            <p:cNvSpPr/>
            <p:nvPr/>
          </p:nvSpPr>
          <p:spPr>
            <a:xfrm>
              <a:off x="6627158" y="6004112"/>
              <a:ext cx="147918" cy="1479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9" name="图片 8" descr="图片包含 公司名称&#10;&#10;描述已自动生成">
            <a:extLst>
              <a:ext uri="{FF2B5EF4-FFF2-40B4-BE49-F238E27FC236}">
                <a16:creationId xmlns:a16="http://schemas.microsoft.com/office/drawing/2014/main" id="{93068C73-7D47-4039-9248-5B2F470968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926" y="5960666"/>
            <a:ext cx="756331" cy="39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52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文本&#10;&#10;描述已自动生成">
            <a:extLst>
              <a:ext uri="{FF2B5EF4-FFF2-40B4-BE49-F238E27FC236}">
                <a16:creationId xmlns:a16="http://schemas.microsoft.com/office/drawing/2014/main" id="{F1AA7C3A-D99A-46DD-BFAE-B0EA968191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051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QR 代码&#10;&#10;描述已自动生成">
            <a:extLst>
              <a:ext uri="{FF2B5EF4-FFF2-40B4-BE49-F238E27FC236}">
                <a16:creationId xmlns:a16="http://schemas.microsoft.com/office/drawing/2014/main" id="{A3195A3A-76DF-4777-9F6D-02702DB0AD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912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7509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61" r:id="rId2"/>
    <p:sldLayoutId id="214748366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 descr="無用PPT原创模板，未经授权禁止商用&#10;关注公众号【無用PPT】获取更多模板&#10;联系微信：wuyppt">
            <a:extLst>
              <a:ext uri="{FF2B5EF4-FFF2-40B4-BE49-F238E27FC236}">
                <a16:creationId xmlns:a16="http://schemas.microsoft.com/office/drawing/2014/main" id="{14D4C6E1-2F68-4A7D-A6D3-1776B1C26918}"/>
              </a:ext>
            </a:extLst>
          </p:cNvPr>
          <p:cNvSpPr/>
          <p:nvPr/>
        </p:nvSpPr>
        <p:spPr>
          <a:xfrm>
            <a:off x="821915" y="2613303"/>
            <a:ext cx="5525097" cy="2800767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r>
              <a:rPr lang="en-US" altLang="zh-CN" sz="8800" kern="2500" dirty="0">
                <a:solidFill>
                  <a:schemeClr val="bg1"/>
                </a:solidFill>
                <a:latin typeface="思源黑体 Heavy" panose="020B0A00000000000000" pitchFamily="34" charset="-122"/>
                <a:ea typeface="思源黑体 Heavy" panose="020B0A00000000000000" pitchFamily="34" charset="-122"/>
              </a:rPr>
              <a:t>Yale University</a:t>
            </a:r>
            <a:endParaRPr lang="en-US" altLang="zh-CN" sz="7200" kern="2500" dirty="0">
              <a:solidFill>
                <a:schemeClr val="bg1"/>
              </a:solidFill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5" name="矩形 4" descr="無用PPT原创模板，未经授权禁止商用&#10;关注公众号【無用PPT】获取更多模板&#10;联系微信：wuyppt">
            <a:extLst>
              <a:ext uri="{FF2B5EF4-FFF2-40B4-BE49-F238E27FC236}">
                <a16:creationId xmlns:a16="http://schemas.microsoft.com/office/drawing/2014/main" id="{AC5017E3-FE7B-4EDC-9D51-54ACC458285E}"/>
              </a:ext>
            </a:extLst>
          </p:cNvPr>
          <p:cNvSpPr/>
          <p:nvPr/>
        </p:nvSpPr>
        <p:spPr>
          <a:xfrm>
            <a:off x="6985672" y="3429000"/>
            <a:ext cx="41014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24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Open Sans" charset="0"/>
              </a:rPr>
              <a:t>Morality of Everyday Life</a:t>
            </a:r>
            <a:endParaRPr lang="zh-CN" altLang="en-US" sz="24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Open Sans" charset="0"/>
            </a:endParaRPr>
          </a:p>
        </p:txBody>
      </p:sp>
      <p:sp>
        <p:nvSpPr>
          <p:cNvPr id="6" name="文本框 5" descr="無用PPT原创模板，未经授权禁止商用&#10;关注公众号【無用PPT】获取更多模板&#10;联系微信：wuyppt">
            <a:extLst>
              <a:ext uri="{FF2B5EF4-FFF2-40B4-BE49-F238E27FC236}">
                <a16:creationId xmlns:a16="http://schemas.microsoft.com/office/drawing/2014/main" id="{48A1D403-F38D-4581-BAFC-E00E8765CBA9}"/>
              </a:ext>
            </a:extLst>
          </p:cNvPr>
          <p:cNvSpPr txBox="1"/>
          <p:nvPr/>
        </p:nvSpPr>
        <p:spPr>
          <a:xfrm>
            <a:off x="8403445" y="4217372"/>
            <a:ext cx="2517720" cy="33855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r"/>
            <a:r>
              <a:rPr lang="en-US" altLang="zh-CN" sz="16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Open Sans" charset="0"/>
              </a:rPr>
              <a:t>By </a:t>
            </a:r>
            <a:r>
              <a:rPr lang="zh-CN" altLang="en-US" sz="16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Open Sans" charset="0"/>
              </a:rPr>
              <a:t>陈一铭 大四心理学</a:t>
            </a:r>
          </a:p>
        </p:txBody>
      </p:sp>
      <p:grpSp>
        <p:nvGrpSpPr>
          <p:cNvPr id="27" name="组合 26" descr="無用PPT原创模板，未经授权禁止商用&#10;关注公众号【無用PPT】获取更多模板&#10;联系微信：wuyppt">
            <a:extLst>
              <a:ext uri="{FF2B5EF4-FFF2-40B4-BE49-F238E27FC236}">
                <a16:creationId xmlns:a16="http://schemas.microsoft.com/office/drawing/2014/main" id="{9848AFCF-F2F8-4673-B027-BABFB16AEF6B}"/>
              </a:ext>
            </a:extLst>
          </p:cNvPr>
          <p:cNvGrpSpPr/>
          <p:nvPr/>
        </p:nvGrpSpPr>
        <p:grpSpPr>
          <a:xfrm>
            <a:off x="8858842" y="790574"/>
            <a:ext cx="2410386" cy="603995"/>
            <a:chOff x="8825228" y="853887"/>
            <a:chExt cx="2410386" cy="813547"/>
          </a:xfrm>
        </p:grpSpPr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223C7228-4358-468C-83A5-0C873C44022C}"/>
                </a:ext>
              </a:extLst>
            </p:cNvPr>
            <p:cNvCxnSpPr>
              <a:cxnSpLocks/>
            </p:cNvCxnSpPr>
            <p:nvPr/>
          </p:nvCxnSpPr>
          <p:spPr>
            <a:xfrm>
              <a:off x="8825228" y="853887"/>
              <a:ext cx="0" cy="813547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15F2CE00-43DE-44C7-8C5F-62A5D7316515}"/>
                </a:ext>
              </a:extLst>
            </p:cNvPr>
            <p:cNvCxnSpPr>
              <a:cxnSpLocks/>
            </p:cNvCxnSpPr>
            <p:nvPr/>
          </p:nvCxnSpPr>
          <p:spPr>
            <a:xfrm>
              <a:off x="9093049" y="853887"/>
              <a:ext cx="0" cy="813547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9AF306E8-6626-453B-8327-0269E02D2613}"/>
                </a:ext>
              </a:extLst>
            </p:cNvPr>
            <p:cNvCxnSpPr>
              <a:cxnSpLocks/>
            </p:cNvCxnSpPr>
            <p:nvPr/>
          </p:nvCxnSpPr>
          <p:spPr>
            <a:xfrm>
              <a:off x="9360870" y="853887"/>
              <a:ext cx="0" cy="813547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A7D652DE-A2F3-451F-96FF-CC8923099E27}"/>
                </a:ext>
              </a:extLst>
            </p:cNvPr>
            <p:cNvCxnSpPr>
              <a:cxnSpLocks/>
            </p:cNvCxnSpPr>
            <p:nvPr/>
          </p:nvCxnSpPr>
          <p:spPr>
            <a:xfrm>
              <a:off x="9628691" y="853887"/>
              <a:ext cx="0" cy="813547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4C9E6FC4-7671-4896-9800-045077586A3F}"/>
                </a:ext>
              </a:extLst>
            </p:cNvPr>
            <p:cNvCxnSpPr>
              <a:cxnSpLocks/>
            </p:cNvCxnSpPr>
            <p:nvPr/>
          </p:nvCxnSpPr>
          <p:spPr>
            <a:xfrm>
              <a:off x="9896512" y="853887"/>
              <a:ext cx="0" cy="813547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C601154D-3A37-4A25-844A-23039D0EB2F5}"/>
                </a:ext>
              </a:extLst>
            </p:cNvPr>
            <p:cNvCxnSpPr>
              <a:cxnSpLocks/>
            </p:cNvCxnSpPr>
            <p:nvPr/>
          </p:nvCxnSpPr>
          <p:spPr>
            <a:xfrm>
              <a:off x="10164333" y="853887"/>
              <a:ext cx="0" cy="813547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7B84C051-6C04-45A0-881D-42A0FD11B94F}"/>
                </a:ext>
              </a:extLst>
            </p:cNvPr>
            <p:cNvCxnSpPr>
              <a:cxnSpLocks/>
            </p:cNvCxnSpPr>
            <p:nvPr/>
          </p:nvCxnSpPr>
          <p:spPr>
            <a:xfrm>
              <a:off x="10432154" y="853887"/>
              <a:ext cx="0" cy="813547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24EBF0AF-1A5A-458F-B052-A2768EC166D7}"/>
                </a:ext>
              </a:extLst>
            </p:cNvPr>
            <p:cNvCxnSpPr>
              <a:cxnSpLocks/>
            </p:cNvCxnSpPr>
            <p:nvPr/>
          </p:nvCxnSpPr>
          <p:spPr>
            <a:xfrm>
              <a:off x="10699975" y="853887"/>
              <a:ext cx="0" cy="813547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id="{9E26CFCD-33BB-4DF8-9205-8FFC7C662667}"/>
                </a:ext>
              </a:extLst>
            </p:cNvPr>
            <p:cNvCxnSpPr>
              <a:cxnSpLocks/>
            </p:cNvCxnSpPr>
            <p:nvPr/>
          </p:nvCxnSpPr>
          <p:spPr>
            <a:xfrm>
              <a:off x="10967796" y="853887"/>
              <a:ext cx="0" cy="813547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>
              <a:extLst>
                <a:ext uri="{FF2B5EF4-FFF2-40B4-BE49-F238E27FC236}">
                  <a16:creationId xmlns:a16="http://schemas.microsoft.com/office/drawing/2014/main" id="{3B73FC4A-6B7F-4431-A8E5-D268BA02AE2A}"/>
                </a:ext>
              </a:extLst>
            </p:cNvPr>
            <p:cNvCxnSpPr>
              <a:cxnSpLocks/>
            </p:cNvCxnSpPr>
            <p:nvPr/>
          </p:nvCxnSpPr>
          <p:spPr>
            <a:xfrm>
              <a:off x="11235614" y="853887"/>
              <a:ext cx="0" cy="813547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组合 32" descr="無用PPT原创模板，未经授权禁止商用&#10;关注公众号【無用PPT】获取更多模板&#10;联系微信：wuyppt">
            <a:extLst>
              <a:ext uri="{FF2B5EF4-FFF2-40B4-BE49-F238E27FC236}">
                <a16:creationId xmlns:a16="http://schemas.microsoft.com/office/drawing/2014/main" id="{25909A5C-2CED-48DA-BF65-6CA918A9B08D}"/>
              </a:ext>
            </a:extLst>
          </p:cNvPr>
          <p:cNvGrpSpPr/>
          <p:nvPr/>
        </p:nvGrpSpPr>
        <p:grpSpPr>
          <a:xfrm>
            <a:off x="898184" y="790574"/>
            <a:ext cx="587715" cy="603995"/>
            <a:chOff x="898184" y="790574"/>
            <a:chExt cx="587715" cy="603995"/>
          </a:xfrm>
        </p:grpSpPr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1C506E0A-B28E-4F77-8AA4-02A541C130D0}"/>
                </a:ext>
              </a:extLst>
            </p:cNvPr>
            <p:cNvCxnSpPr>
              <a:cxnSpLocks/>
            </p:cNvCxnSpPr>
            <p:nvPr/>
          </p:nvCxnSpPr>
          <p:spPr>
            <a:xfrm>
              <a:off x="1034897" y="790574"/>
              <a:ext cx="0" cy="603995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F626AAFB-AE01-4523-B489-6D536CC4BCA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8184" y="1092572"/>
              <a:ext cx="587715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67207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 descr="無用PPT原创模板，未经授权禁止商用&#10;关注公众号【無用PPT】获取更多模板&#10;联系微信：wuyppt">
            <a:extLst>
              <a:ext uri="{FF2B5EF4-FFF2-40B4-BE49-F238E27FC236}">
                <a16:creationId xmlns:a16="http://schemas.microsoft.com/office/drawing/2014/main" id="{0425AB93-5662-4E49-A82A-8A3ACAA1CEE9}"/>
              </a:ext>
            </a:extLst>
          </p:cNvPr>
          <p:cNvSpPr/>
          <p:nvPr/>
        </p:nvSpPr>
        <p:spPr>
          <a:xfrm>
            <a:off x="2864824" y="787731"/>
            <a:ext cx="6462351" cy="923330"/>
          </a:xfrm>
          <a:prstGeom prst="rect">
            <a:avLst/>
          </a:prstGeom>
          <a:scene3d>
            <a:camera prst="orthographicFront"/>
            <a:lightRig rig="threePt" dir="t"/>
          </a:scene3d>
        </p:spPr>
        <p:txBody>
          <a:bodyPr vert="horz" wrap="square">
            <a:spAutoFit/>
          </a:bodyPr>
          <a:lstStyle/>
          <a:p>
            <a:pPr algn="ctr"/>
            <a:r>
              <a:rPr lang="en-US" altLang="zh-CN" sz="5400" kern="2500" dirty="0">
                <a:solidFill>
                  <a:schemeClr val="bg1"/>
                </a:solidFill>
                <a:latin typeface="思源黑体 Heavy" panose="020B0A00000000000000" pitchFamily="34" charset="-122"/>
                <a:ea typeface="思源黑体 Heavy" panose="020B0A00000000000000" pitchFamily="34" charset="-122"/>
              </a:rPr>
              <a:t>T</a:t>
            </a:r>
            <a:r>
              <a:rPr lang="en-US" altLang="zh-CN" sz="4400" kern="2500" dirty="0">
                <a:solidFill>
                  <a:schemeClr val="bg1"/>
                </a:solidFill>
                <a:latin typeface="思源黑体 Heavy" panose="020B0A00000000000000" pitchFamily="34" charset="-122"/>
                <a:ea typeface="思源黑体 Heavy" panose="020B0A00000000000000" pitchFamily="34" charset="-122"/>
              </a:rPr>
              <a:t>ABLE OF </a:t>
            </a:r>
            <a:r>
              <a:rPr lang="en-US" altLang="zh-CN" sz="5400" kern="2500" dirty="0">
                <a:solidFill>
                  <a:schemeClr val="bg1"/>
                </a:solidFill>
                <a:latin typeface="思源黑体 Heavy" panose="020B0A00000000000000" pitchFamily="34" charset="-122"/>
                <a:ea typeface="思源黑体 Heavy" panose="020B0A00000000000000" pitchFamily="34" charset="-122"/>
              </a:rPr>
              <a:t>C</a:t>
            </a:r>
            <a:r>
              <a:rPr lang="en-US" altLang="zh-CN" sz="4400" kern="2500" dirty="0">
                <a:solidFill>
                  <a:schemeClr val="bg1"/>
                </a:solidFill>
                <a:latin typeface="思源黑体 Heavy" panose="020B0A00000000000000" pitchFamily="34" charset="-122"/>
                <a:ea typeface="思源黑体 Heavy" panose="020B0A00000000000000" pitchFamily="34" charset="-122"/>
              </a:rPr>
              <a:t>ONTENTS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99A0C98E-AE1A-48FE-8F54-789E648E857B}"/>
              </a:ext>
            </a:extLst>
          </p:cNvPr>
          <p:cNvSpPr/>
          <p:nvPr/>
        </p:nvSpPr>
        <p:spPr>
          <a:xfrm>
            <a:off x="4458226" y="1849334"/>
            <a:ext cx="17075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Open Sans" charset="0"/>
              </a:rPr>
              <a:t>  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Open Sans" charset="0"/>
              </a:rPr>
              <a:t>课程优势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9AAAE698-852B-49BC-A9A9-7BD35FB98A7B}"/>
              </a:ext>
            </a:extLst>
          </p:cNvPr>
          <p:cNvSpPr/>
          <p:nvPr/>
        </p:nvSpPr>
        <p:spPr>
          <a:xfrm>
            <a:off x="4458226" y="2507063"/>
            <a:ext cx="17075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Open Sans" charset="0"/>
              </a:rPr>
              <a:t>  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Open Sans" charset="0"/>
              </a:rPr>
              <a:t>课程体验</a:t>
            </a: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DF5FF9FC-D308-4CDE-AA64-3565D20D3D20}"/>
              </a:ext>
            </a:extLst>
          </p:cNvPr>
          <p:cNvSpPr/>
          <p:nvPr/>
        </p:nvSpPr>
        <p:spPr>
          <a:xfrm>
            <a:off x="4458226" y="3164792"/>
            <a:ext cx="23262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Open Sans" charset="0"/>
              </a:rPr>
              <a:t>时间安排与技巧</a:t>
            </a: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1BAC1BA6-4F0E-4376-918A-92B4A9227BC0}"/>
              </a:ext>
            </a:extLst>
          </p:cNvPr>
          <p:cNvSpPr/>
          <p:nvPr/>
        </p:nvSpPr>
        <p:spPr>
          <a:xfrm>
            <a:off x="4458226" y="3822521"/>
            <a:ext cx="17075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Open Sans" charset="0"/>
              </a:rPr>
              <a:t>  </a:t>
            </a:r>
            <a:r>
              <a:rPr lang="zh-CN" altLang="en-US" sz="20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Open Sans" charset="0"/>
              </a:rPr>
              <a:t>课程收获</a:t>
            </a:r>
          </a:p>
        </p:txBody>
      </p:sp>
    </p:spTree>
    <p:extLst>
      <p:ext uri="{BB962C8B-B14F-4D97-AF65-F5344CB8AC3E}">
        <p14:creationId xmlns:p14="http://schemas.microsoft.com/office/powerpoint/2010/main" val="2762925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 descr="無用PPT原创模板，未经授权禁止商用&#10;关注公众号【無用PPT】获取更多模板&#10;联系微信：wuyppt">
            <a:extLst>
              <a:ext uri="{FF2B5EF4-FFF2-40B4-BE49-F238E27FC236}">
                <a16:creationId xmlns:a16="http://schemas.microsoft.com/office/drawing/2014/main" id="{FC688AC1-C5F7-4D3A-8AAA-9E99A1AEDFA5}"/>
              </a:ext>
            </a:extLst>
          </p:cNvPr>
          <p:cNvSpPr/>
          <p:nvPr/>
        </p:nvSpPr>
        <p:spPr>
          <a:xfrm>
            <a:off x="791286" y="677073"/>
            <a:ext cx="10460796" cy="830997"/>
          </a:xfrm>
          <a:prstGeom prst="rect">
            <a:avLst/>
          </a:prstGeom>
          <a:scene3d>
            <a:camera prst="orthographicFront"/>
            <a:lightRig rig="threePt" dir="t"/>
          </a:scene3d>
        </p:spPr>
        <p:txBody>
          <a:bodyPr vert="horz" wrap="square">
            <a:spAutoFit/>
          </a:bodyPr>
          <a:lstStyle/>
          <a:p>
            <a:r>
              <a:rPr lang="zh-CN" altLang="en-US" sz="4800" kern="2500" dirty="0">
                <a:solidFill>
                  <a:schemeClr val="bg1"/>
                </a:solidFill>
                <a:latin typeface="思源黑体 Heavy" panose="020B0A00000000000000" pitchFamily="34" charset="-122"/>
                <a:ea typeface="思源黑体 Heavy" panose="020B0A00000000000000" pitchFamily="34" charset="-122"/>
              </a:rPr>
              <a:t>课程优势（为什么我选择暑期课程）</a:t>
            </a:r>
            <a:endParaRPr lang="en-US" altLang="zh-CN" sz="4000" kern="2500" dirty="0">
              <a:solidFill>
                <a:schemeClr val="bg1"/>
              </a:solidFill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17" name="矩形: 剪去单角 16" descr="無用PPT原创模板，未经授权禁止商用&#10;关注公众号【無用PPT】获取更多模板&#10;联系微信：wuyppt">
            <a:extLst>
              <a:ext uri="{FF2B5EF4-FFF2-40B4-BE49-F238E27FC236}">
                <a16:creationId xmlns:a16="http://schemas.microsoft.com/office/drawing/2014/main" id="{D1865BAA-B354-4680-9AE8-30F1349C2E65}"/>
              </a:ext>
            </a:extLst>
          </p:cNvPr>
          <p:cNvSpPr/>
          <p:nvPr/>
        </p:nvSpPr>
        <p:spPr>
          <a:xfrm>
            <a:off x="939918" y="1697469"/>
            <a:ext cx="10083682" cy="703943"/>
          </a:xfrm>
          <a:prstGeom prst="snip1Rect">
            <a:avLst>
              <a:gd name="adj" fmla="val 49657"/>
            </a:avLst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 descr="無用PPT原创模板，未经授权禁止商用&#10;关注公众号【無用PPT】获取更多模板&#10;联系微信：wuyppt">
            <a:extLst>
              <a:ext uri="{FF2B5EF4-FFF2-40B4-BE49-F238E27FC236}">
                <a16:creationId xmlns:a16="http://schemas.microsoft.com/office/drawing/2014/main" id="{6465CBBC-5876-4094-8F17-10ADFE297689}"/>
              </a:ext>
            </a:extLst>
          </p:cNvPr>
          <p:cNvSpPr/>
          <p:nvPr/>
        </p:nvSpPr>
        <p:spPr>
          <a:xfrm>
            <a:off x="1864791" y="1668983"/>
            <a:ext cx="8679835" cy="581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4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参与耶鲁名校的暑期课程，充实暑期生活</a:t>
            </a:r>
          </a:p>
        </p:txBody>
      </p:sp>
      <p:sp>
        <p:nvSpPr>
          <p:cNvPr id="19" name="矩形: 剪去单角 18" descr="無用PPT原创模板，未经授权禁止商用&#10;关注公众号【無用PPT】获取更多模板&#10;联系微信：wuyppt">
            <a:extLst>
              <a:ext uri="{FF2B5EF4-FFF2-40B4-BE49-F238E27FC236}">
                <a16:creationId xmlns:a16="http://schemas.microsoft.com/office/drawing/2014/main" id="{3996DE57-7AF1-4819-BCFF-04A3A171661D}"/>
              </a:ext>
            </a:extLst>
          </p:cNvPr>
          <p:cNvSpPr/>
          <p:nvPr/>
        </p:nvSpPr>
        <p:spPr>
          <a:xfrm>
            <a:off x="939918" y="2697932"/>
            <a:ext cx="10083682" cy="703943"/>
          </a:xfrm>
          <a:prstGeom prst="snip1Rect">
            <a:avLst>
              <a:gd name="adj" fmla="val 49657"/>
            </a:avLst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 descr="無用PPT原创模板，未经授权禁止商用&#10;关注公众号【無用PPT】获取更多模板&#10;联系微信：wuyppt">
            <a:extLst>
              <a:ext uri="{FF2B5EF4-FFF2-40B4-BE49-F238E27FC236}">
                <a16:creationId xmlns:a16="http://schemas.microsoft.com/office/drawing/2014/main" id="{D1FB966A-81A3-4680-9125-1A90DDBF5649}"/>
              </a:ext>
            </a:extLst>
          </p:cNvPr>
          <p:cNvSpPr/>
          <p:nvPr/>
        </p:nvSpPr>
        <p:spPr>
          <a:xfrm>
            <a:off x="1864791" y="2673813"/>
            <a:ext cx="9527108" cy="581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4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项目种类和选择都比较多，也正好有适合自己的课程去参与</a:t>
            </a:r>
          </a:p>
        </p:txBody>
      </p:sp>
      <p:sp>
        <p:nvSpPr>
          <p:cNvPr id="21" name="矩形: 剪去单角 20" descr="無用PPT原创模板，未经授权禁止商用&#10;关注公众号【無用PPT】获取更多模板&#10;联系微信：wuyppt">
            <a:extLst>
              <a:ext uri="{FF2B5EF4-FFF2-40B4-BE49-F238E27FC236}">
                <a16:creationId xmlns:a16="http://schemas.microsoft.com/office/drawing/2014/main" id="{58792407-8F0E-406B-A502-E188BD12837A}"/>
              </a:ext>
            </a:extLst>
          </p:cNvPr>
          <p:cNvSpPr/>
          <p:nvPr/>
        </p:nvSpPr>
        <p:spPr>
          <a:xfrm>
            <a:off x="939918" y="3698395"/>
            <a:ext cx="10083682" cy="703943"/>
          </a:xfrm>
          <a:prstGeom prst="snip1Rect">
            <a:avLst>
              <a:gd name="adj" fmla="val 49657"/>
            </a:avLst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 descr="無用PPT原创模板，未经授权禁止商用&#10;关注公众号【無用PPT】获取更多模板&#10;联系微信：wuyppt">
            <a:extLst>
              <a:ext uri="{FF2B5EF4-FFF2-40B4-BE49-F238E27FC236}">
                <a16:creationId xmlns:a16="http://schemas.microsoft.com/office/drawing/2014/main" id="{EBA63F91-B66A-4B9A-BC0B-4B9634524465}"/>
              </a:ext>
            </a:extLst>
          </p:cNvPr>
          <p:cNvSpPr/>
          <p:nvPr/>
        </p:nvSpPr>
        <p:spPr>
          <a:xfrm>
            <a:off x="1864791" y="3693917"/>
            <a:ext cx="8679835" cy="581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4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选修</a:t>
            </a:r>
            <a:r>
              <a:rPr lang="en-US" altLang="zh-CN" sz="24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FE</a:t>
            </a:r>
            <a:r>
              <a:rPr lang="zh-CN" altLang="en-US" sz="24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学分的新选择</a:t>
            </a:r>
          </a:p>
        </p:txBody>
      </p:sp>
      <p:sp>
        <p:nvSpPr>
          <p:cNvPr id="23" name="Freeform 350" descr="無用PPT原创模板，未经授权禁止商用&#10;关注公众号【無用PPT】获取更多模板&#10;联系微信：wuyppt">
            <a:extLst>
              <a:ext uri="{FF2B5EF4-FFF2-40B4-BE49-F238E27FC236}">
                <a16:creationId xmlns:a16="http://schemas.microsoft.com/office/drawing/2014/main" id="{7BDCEE34-48BD-4564-9F0F-56017CC17EC1}"/>
              </a:ext>
            </a:extLst>
          </p:cNvPr>
          <p:cNvSpPr>
            <a:spLocks noEditPoints="1"/>
          </p:cNvSpPr>
          <p:nvPr/>
        </p:nvSpPr>
        <p:spPr bwMode="auto">
          <a:xfrm>
            <a:off x="10658600" y="4812292"/>
            <a:ext cx="365000" cy="359930"/>
          </a:xfrm>
          <a:custGeom>
            <a:avLst/>
            <a:gdLst>
              <a:gd name="T0" fmla="*/ 59 w 61"/>
              <a:gd name="T1" fmla="*/ 2 h 60"/>
              <a:gd name="T2" fmla="*/ 52 w 61"/>
              <a:gd name="T3" fmla="*/ 0 h 60"/>
              <a:gd name="T4" fmla="*/ 25 w 61"/>
              <a:gd name="T5" fmla="*/ 0 h 60"/>
              <a:gd name="T6" fmla="*/ 10 w 61"/>
              <a:gd name="T7" fmla="*/ 12 h 60"/>
              <a:gd name="T8" fmla="*/ 10 w 61"/>
              <a:gd name="T9" fmla="*/ 40 h 60"/>
              <a:gd name="T10" fmla="*/ 9 w 61"/>
              <a:gd name="T11" fmla="*/ 44 h 60"/>
              <a:gd name="T12" fmla="*/ 8 w 61"/>
              <a:gd name="T13" fmla="*/ 44 h 60"/>
              <a:gd name="T14" fmla="*/ 0 w 61"/>
              <a:gd name="T15" fmla="*/ 52 h 60"/>
              <a:gd name="T16" fmla="*/ 8 w 61"/>
              <a:gd name="T17" fmla="*/ 60 h 60"/>
              <a:gd name="T18" fmla="*/ 38 w 61"/>
              <a:gd name="T19" fmla="*/ 60 h 60"/>
              <a:gd name="T20" fmla="*/ 46 w 61"/>
              <a:gd name="T21" fmla="*/ 40 h 60"/>
              <a:gd name="T22" fmla="*/ 46 w 61"/>
              <a:gd name="T23" fmla="*/ 16 h 60"/>
              <a:gd name="T24" fmla="*/ 52 w 61"/>
              <a:gd name="T25" fmla="*/ 16 h 60"/>
              <a:gd name="T26" fmla="*/ 61 w 61"/>
              <a:gd name="T27" fmla="*/ 8 h 60"/>
              <a:gd name="T28" fmla="*/ 59 w 61"/>
              <a:gd name="T29" fmla="*/ 2 h 60"/>
              <a:gd name="T30" fmla="*/ 42 w 61"/>
              <a:gd name="T31" fmla="*/ 11 h 60"/>
              <a:gd name="T32" fmla="*/ 42 w 61"/>
              <a:gd name="T33" fmla="*/ 12 h 60"/>
              <a:gd name="T34" fmla="*/ 42 w 61"/>
              <a:gd name="T35" fmla="*/ 40 h 60"/>
              <a:gd name="T36" fmla="*/ 38 w 61"/>
              <a:gd name="T37" fmla="*/ 56 h 60"/>
              <a:gd name="T38" fmla="*/ 8 w 61"/>
              <a:gd name="T39" fmla="*/ 56 h 60"/>
              <a:gd name="T40" fmla="*/ 6 w 61"/>
              <a:gd name="T41" fmla="*/ 55 h 60"/>
              <a:gd name="T42" fmla="*/ 4 w 61"/>
              <a:gd name="T43" fmla="*/ 52 h 60"/>
              <a:gd name="T44" fmla="*/ 6 w 61"/>
              <a:gd name="T45" fmla="*/ 48 h 60"/>
              <a:gd name="T46" fmla="*/ 8 w 61"/>
              <a:gd name="T47" fmla="*/ 48 h 60"/>
              <a:gd name="T48" fmla="*/ 34 w 61"/>
              <a:gd name="T49" fmla="*/ 48 h 60"/>
              <a:gd name="T50" fmla="*/ 36 w 61"/>
              <a:gd name="T51" fmla="*/ 46 h 60"/>
              <a:gd name="T52" fmla="*/ 34 w 61"/>
              <a:gd name="T53" fmla="*/ 44 h 60"/>
              <a:gd name="T54" fmla="*/ 13 w 61"/>
              <a:gd name="T55" fmla="*/ 44 h 60"/>
              <a:gd name="T56" fmla="*/ 14 w 61"/>
              <a:gd name="T57" fmla="*/ 40 h 60"/>
              <a:gd name="T58" fmla="*/ 14 w 61"/>
              <a:gd name="T59" fmla="*/ 12 h 60"/>
              <a:gd name="T60" fmla="*/ 25 w 61"/>
              <a:gd name="T61" fmla="*/ 4 h 60"/>
              <a:gd name="T62" fmla="*/ 43 w 61"/>
              <a:gd name="T63" fmla="*/ 4 h 60"/>
              <a:gd name="T64" fmla="*/ 42 w 61"/>
              <a:gd name="T65" fmla="*/ 11 h 60"/>
              <a:gd name="T66" fmla="*/ 56 w 61"/>
              <a:gd name="T67" fmla="*/ 11 h 60"/>
              <a:gd name="T68" fmla="*/ 52 w 61"/>
              <a:gd name="T69" fmla="*/ 12 h 60"/>
              <a:gd name="T70" fmla="*/ 46 w 61"/>
              <a:gd name="T71" fmla="*/ 12 h 60"/>
              <a:gd name="T72" fmla="*/ 46 w 61"/>
              <a:gd name="T73" fmla="*/ 10 h 60"/>
              <a:gd name="T74" fmla="*/ 47 w 61"/>
              <a:gd name="T75" fmla="*/ 5 h 60"/>
              <a:gd name="T76" fmla="*/ 51 w 61"/>
              <a:gd name="T77" fmla="*/ 4 h 60"/>
              <a:gd name="T78" fmla="*/ 52 w 61"/>
              <a:gd name="T79" fmla="*/ 4 h 60"/>
              <a:gd name="T80" fmla="*/ 57 w 61"/>
              <a:gd name="T81" fmla="*/ 8 h 60"/>
              <a:gd name="T82" fmla="*/ 56 w 61"/>
              <a:gd name="T83" fmla="*/ 11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61" h="60">
                <a:moveTo>
                  <a:pt x="59" y="2"/>
                </a:moveTo>
                <a:cubicBezTo>
                  <a:pt x="57" y="1"/>
                  <a:pt x="55" y="0"/>
                  <a:pt x="52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16" y="0"/>
                  <a:pt x="10" y="7"/>
                  <a:pt x="10" y="12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41"/>
                  <a:pt x="9" y="42"/>
                  <a:pt x="9" y="44"/>
                </a:cubicBezTo>
                <a:cubicBezTo>
                  <a:pt x="8" y="44"/>
                  <a:pt x="8" y="44"/>
                  <a:pt x="8" y="44"/>
                </a:cubicBezTo>
                <a:cubicBezTo>
                  <a:pt x="3" y="44"/>
                  <a:pt x="0" y="48"/>
                  <a:pt x="0" y="52"/>
                </a:cubicBezTo>
                <a:cubicBezTo>
                  <a:pt x="0" y="56"/>
                  <a:pt x="3" y="60"/>
                  <a:pt x="8" y="60"/>
                </a:cubicBezTo>
                <a:cubicBezTo>
                  <a:pt x="38" y="60"/>
                  <a:pt x="38" y="60"/>
                  <a:pt x="38" y="60"/>
                </a:cubicBezTo>
                <a:cubicBezTo>
                  <a:pt x="45" y="60"/>
                  <a:pt x="46" y="40"/>
                  <a:pt x="46" y="40"/>
                </a:cubicBezTo>
                <a:cubicBezTo>
                  <a:pt x="46" y="16"/>
                  <a:pt x="46" y="16"/>
                  <a:pt x="46" y="16"/>
                </a:cubicBezTo>
                <a:cubicBezTo>
                  <a:pt x="52" y="16"/>
                  <a:pt x="52" y="16"/>
                  <a:pt x="52" y="16"/>
                </a:cubicBezTo>
                <a:cubicBezTo>
                  <a:pt x="57" y="16"/>
                  <a:pt x="61" y="12"/>
                  <a:pt x="61" y="8"/>
                </a:cubicBezTo>
                <a:cubicBezTo>
                  <a:pt x="61" y="5"/>
                  <a:pt x="60" y="4"/>
                  <a:pt x="59" y="2"/>
                </a:cubicBezTo>
                <a:close/>
                <a:moveTo>
                  <a:pt x="42" y="11"/>
                </a:moveTo>
                <a:cubicBezTo>
                  <a:pt x="42" y="11"/>
                  <a:pt x="42" y="12"/>
                  <a:pt x="42" y="12"/>
                </a:cubicBezTo>
                <a:cubicBezTo>
                  <a:pt x="42" y="40"/>
                  <a:pt x="42" y="40"/>
                  <a:pt x="42" y="40"/>
                </a:cubicBezTo>
                <a:cubicBezTo>
                  <a:pt x="42" y="45"/>
                  <a:pt x="40" y="55"/>
                  <a:pt x="38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7" y="56"/>
                  <a:pt x="6" y="56"/>
                  <a:pt x="6" y="55"/>
                </a:cubicBezTo>
                <a:cubicBezTo>
                  <a:pt x="4" y="54"/>
                  <a:pt x="4" y="53"/>
                  <a:pt x="4" y="52"/>
                </a:cubicBezTo>
                <a:cubicBezTo>
                  <a:pt x="4" y="51"/>
                  <a:pt x="5" y="49"/>
                  <a:pt x="6" y="48"/>
                </a:cubicBezTo>
                <a:cubicBezTo>
                  <a:pt x="7" y="48"/>
                  <a:pt x="7" y="48"/>
                  <a:pt x="8" y="48"/>
                </a:cubicBezTo>
                <a:cubicBezTo>
                  <a:pt x="34" y="48"/>
                  <a:pt x="34" y="48"/>
                  <a:pt x="34" y="48"/>
                </a:cubicBezTo>
                <a:cubicBezTo>
                  <a:pt x="35" y="48"/>
                  <a:pt x="36" y="47"/>
                  <a:pt x="36" y="46"/>
                </a:cubicBezTo>
                <a:cubicBezTo>
                  <a:pt x="36" y="45"/>
                  <a:pt x="35" y="44"/>
                  <a:pt x="34" y="44"/>
                </a:cubicBezTo>
                <a:cubicBezTo>
                  <a:pt x="13" y="44"/>
                  <a:pt x="13" y="44"/>
                  <a:pt x="13" y="44"/>
                </a:cubicBezTo>
                <a:cubicBezTo>
                  <a:pt x="14" y="43"/>
                  <a:pt x="14" y="41"/>
                  <a:pt x="14" y="40"/>
                </a:cubicBezTo>
                <a:cubicBezTo>
                  <a:pt x="14" y="12"/>
                  <a:pt x="14" y="12"/>
                  <a:pt x="14" y="12"/>
                </a:cubicBezTo>
                <a:cubicBezTo>
                  <a:pt x="14" y="9"/>
                  <a:pt x="18" y="4"/>
                  <a:pt x="25" y="4"/>
                </a:cubicBezTo>
                <a:cubicBezTo>
                  <a:pt x="43" y="4"/>
                  <a:pt x="43" y="4"/>
                  <a:pt x="43" y="4"/>
                </a:cubicBezTo>
                <a:cubicBezTo>
                  <a:pt x="42" y="6"/>
                  <a:pt x="42" y="9"/>
                  <a:pt x="42" y="11"/>
                </a:cubicBezTo>
                <a:close/>
                <a:moveTo>
                  <a:pt x="56" y="11"/>
                </a:moveTo>
                <a:cubicBezTo>
                  <a:pt x="55" y="11"/>
                  <a:pt x="54" y="12"/>
                  <a:pt x="52" y="12"/>
                </a:cubicBezTo>
                <a:cubicBezTo>
                  <a:pt x="46" y="12"/>
                  <a:pt x="46" y="12"/>
                  <a:pt x="46" y="12"/>
                </a:cubicBezTo>
                <a:cubicBezTo>
                  <a:pt x="46" y="12"/>
                  <a:pt x="46" y="11"/>
                  <a:pt x="46" y="10"/>
                </a:cubicBezTo>
                <a:cubicBezTo>
                  <a:pt x="46" y="8"/>
                  <a:pt x="46" y="6"/>
                  <a:pt x="47" y="5"/>
                </a:cubicBezTo>
                <a:cubicBezTo>
                  <a:pt x="48" y="4"/>
                  <a:pt x="49" y="4"/>
                  <a:pt x="51" y="4"/>
                </a:cubicBezTo>
                <a:cubicBezTo>
                  <a:pt x="52" y="4"/>
                  <a:pt x="52" y="4"/>
                  <a:pt x="52" y="4"/>
                </a:cubicBezTo>
                <a:cubicBezTo>
                  <a:pt x="55" y="4"/>
                  <a:pt x="57" y="5"/>
                  <a:pt x="57" y="8"/>
                </a:cubicBezTo>
                <a:cubicBezTo>
                  <a:pt x="57" y="9"/>
                  <a:pt x="56" y="10"/>
                  <a:pt x="56" y="1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24" name="Group 111" descr="無用PPT原创模板，未经授权禁止商用&#10;关注公众号【無用PPT】获取更多模板&#10;联系微信：wuyppt">
            <a:extLst>
              <a:ext uri="{FF2B5EF4-FFF2-40B4-BE49-F238E27FC236}">
                <a16:creationId xmlns:a16="http://schemas.microsoft.com/office/drawing/2014/main" id="{7ABA304C-1651-455F-A1E5-4CC4D67590B8}"/>
              </a:ext>
            </a:extLst>
          </p:cNvPr>
          <p:cNvGrpSpPr/>
          <p:nvPr/>
        </p:nvGrpSpPr>
        <p:grpSpPr>
          <a:xfrm>
            <a:off x="939918" y="4796282"/>
            <a:ext cx="391950" cy="391951"/>
            <a:chOff x="6791325" y="4187825"/>
            <a:chExt cx="927100" cy="927101"/>
          </a:xfrm>
          <a:solidFill>
            <a:schemeClr val="bg1"/>
          </a:solidFill>
        </p:grpSpPr>
        <p:sp>
          <p:nvSpPr>
            <p:cNvPr id="25" name="Freeform 44">
              <a:extLst>
                <a:ext uri="{FF2B5EF4-FFF2-40B4-BE49-F238E27FC236}">
                  <a16:creationId xmlns:a16="http://schemas.microsoft.com/office/drawing/2014/main" id="{E026E8D3-783D-4F1F-B27E-D77355D58A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50088" y="4492625"/>
              <a:ext cx="379413" cy="439738"/>
            </a:xfrm>
            <a:custGeom>
              <a:avLst/>
              <a:gdLst>
                <a:gd name="T0" fmla="*/ 66 w 100"/>
                <a:gd name="T1" fmla="*/ 116 h 116"/>
                <a:gd name="T2" fmla="*/ 34 w 100"/>
                <a:gd name="T3" fmla="*/ 116 h 116"/>
                <a:gd name="T4" fmla="*/ 28 w 100"/>
                <a:gd name="T5" fmla="*/ 110 h 116"/>
                <a:gd name="T6" fmla="*/ 28 w 100"/>
                <a:gd name="T7" fmla="*/ 70 h 116"/>
                <a:gd name="T8" fmla="*/ 0 w 100"/>
                <a:gd name="T9" fmla="*/ 6 h 116"/>
                <a:gd name="T10" fmla="*/ 6 w 100"/>
                <a:gd name="T11" fmla="*/ 0 h 116"/>
                <a:gd name="T12" fmla="*/ 94 w 100"/>
                <a:gd name="T13" fmla="*/ 0 h 116"/>
                <a:gd name="T14" fmla="*/ 100 w 100"/>
                <a:gd name="T15" fmla="*/ 6 h 116"/>
                <a:gd name="T16" fmla="*/ 72 w 100"/>
                <a:gd name="T17" fmla="*/ 70 h 116"/>
                <a:gd name="T18" fmla="*/ 72 w 100"/>
                <a:gd name="T19" fmla="*/ 110 h 116"/>
                <a:gd name="T20" fmla="*/ 66 w 100"/>
                <a:gd name="T21" fmla="*/ 116 h 116"/>
                <a:gd name="T22" fmla="*/ 40 w 100"/>
                <a:gd name="T23" fmla="*/ 104 h 116"/>
                <a:gd name="T24" fmla="*/ 60 w 100"/>
                <a:gd name="T25" fmla="*/ 104 h 116"/>
                <a:gd name="T26" fmla="*/ 60 w 100"/>
                <a:gd name="T27" fmla="*/ 66 h 116"/>
                <a:gd name="T28" fmla="*/ 64 w 100"/>
                <a:gd name="T29" fmla="*/ 60 h 116"/>
                <a:gd name="T30" fmla="*/ 88 w 100"/>
                <a:gd name="T31" fmla="*/ 12 h 116"/>
                <a:gd name="T32" fmla="*/ 12 w 100"/>
                <a:gd name="T33" fmla="*/ 12 h 116"/>
                <a:gd name="T34" fmla="*/ 36 w 100"/>
                <a:gd name="T35" fmla="*/ 60 h 116"/>
                <a:gd name="T36" fmla="*/ 40 w 100"/>
                <a:gd name="T37" fmla="*/ 66 h 116"/>
                <a:gd name="T38" fmla="*/ 40 w 100"/>
                <a:gd name="T39" fmla="*/ 10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0" h="116">
                  <a:moveTo>
                    <a:pt x="66" y="116"/>
                  </a:moveTo>
                  <a:cubicBezTo>
                    <a:pt x="34" y="116"/>
                    <a:pt x="34" y="116"/>
                    <a:pt x="34" y="116"/>
                  </a:cubicBezTo>
                  <a:cubicBezTo>
                    <a:pt x="31" y="116"/>
                    <a:pt x="28" y="113"/>
                    <a:pt x="28" y="110"/>
                  </a:cubicBezTo>
                  <a:cubicBezTo>
                    <a:pt x="28" y="70"/>
                    <a:pt x="28" y="70"/>
                    <a:pt x="28" y="70"/>
                  </a:cubicBezTo>
                  <a:cubicBezTo>
                    <a:pt x="0" y="57"/>
                    <a:pt x="0" y="24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7" y="0"/>
                    <a:pt x="100" y="3"/>
                    <a:pt x="100" y="6"/>
                  </a:cubicBezTo>
                  <a:cubicBezTo>
                    <a:pt x="100" y="24"/>
                    <a:pt x="100" y="57"/>
                    <a:pt x="72" y="70"/>
                  </a:cubicBezTo>
                  <a:cubicBezTo>
                    <a:pt x="72" y="110"/>
                    <a:pt x="72" y="110"/>
                    <a:pt x="72" y="110"/>
                  </a:cubicBezTo>
                  <a:cubicBezTo>
                    <a:pt x="72" y="113"/>
                    <a:pt x="69" y="116"/>
                    <a:pt x="66" y="116"/>
                  </a:cubicBezTo>
                  <a:close/>
                  <a:moveTo>
                    <a:pt x="40" y="104"/>
                  </a:moveTo>
                  <a:cubicBezTo>
                    <a:pt x="60" y="104"/>
                    <a:pt x="60" y="104"/>
                    <a:pt x="60" y="104"/>
                  </a:cubicBezTo>
                  <a:cubicBezTo>
                    <a:pt x="60" y="66"/>
                    <a:pt x="60" y="66"/>
                    <a:pt x="60" y="66"/>
                  </a:cubicBezTo>
                  <a:cubicBezTo>
                    <a:pt x="60" y="63"/>
                    <a:pt x="62" y="61"/>
                    <a:pt x="64" y="60"/>
                  </a:cubicBezTo>
                  <a:cubicBezTo>
                    <a:pt x="84" y="53"/>
                    <a:pt x="88" y="33"/>
                    <a:pt x="88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33"/>
                    <a:pt x="16" y="53"/>
                    <a:pt x="36" y="60"/>
                  </a:cubicBezTo>
                  <a:cubicBezTo>
                    <a:pt x="38" y="61"/>
                    <a:pt x="40" y="63"/>
                    <a:pt x="40" y="66"/>
                  </a:cubicBezTo>
                  <a:lnTo>
                    <a:pt x="40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" name="Freeform 45">
              <a:extLst>
                <a:ext uri="{FF2B5EF4-FFF2-40B4-BE49-F238E27FC236}">
                  <a16:creationId xmlns:a16="http://schemas.microsoft.com/office/drawing/2014/main" id="{370B9865-4C63-4404-8A25-E49D5E77ED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96125" y="4187825"/>
              <a:ext cx="287338" cy="288925"/>
            </a:xfrm>
            <a:custGeom>
              <a:avLst/>
              <a:gdLst>
                <a:gd name="T0" fmla="*/ 38 w 76"/>
                <a:gd name="T1" fmla="*/ 76 h 76"/>
                <a:gd name="T2" fmla="*/ 0 w 76"/>
                <a:gd name="T3" fmla="*/ 38 h 76"/>
                <a:gd name="T4" fmla="*/ 38 w 76"/>
                <a:gd name="T5" fmla="*/ 0 h 76"/>
                <a:gd name="T6" fmla="*/ 76 w 76"/>
                <a:gd name="T7" fmla="*/ 38 h 76"/>
                <a:gd name="T8" fmla="*/ 38 w 76"/>
                <a:gd name="T9" fmla="*/ 76 h 76"/>
                <a:gd name="T10" fmla="*/ 38 w 76"/>
                <a:gd name="T11" fmla="*/ 12 h 76"/>
                <a:gd name="T12" fmla="*/ 12 w 76"/>
                <a:gd name="T13" fmla="*/ 38 h 76"/>
                <a:gd name="T14" fmla="*/ 38 w 76"/>
                <a:gd name="T15" fmla="*/ 64 h 76"/>
                <a:gd name="T16" fmla="*/ 64 w 76"/>
                <a:gd name="T17" fmla="*/ 38 h 76"/>
                <a:gd name="T18" fmla="*/ 38 w 76"/>
                <a:gd name="T19" fmla="*/ 1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76">
                  <a:moveTo>
                    <a:pt x="38" y="76"/>
                  </a:moveTo>
                  <a:cubicBezTo>
                    <a:pt x="17" y="76"/>
                    <a:pt x="0" y="59"/>
                    <a:pt x="0" y="38"/>
                  </a:cubicBezTo>
                  <a:cubicBezTo>
                    <a:pt x="0" y="17"/>
                    <a:pt x="17" y="0"/>
                    <a:pt x="38" y="0"/>
                  </a:cubicBezTo>
                  <a:cubicBezTo>
                    <a:pt x="59" y="0"/>
                    <a:pt x="76" y="17"/>
                    <a:pt x="76" y="38"/>
                  </a:cubicBezTo>
                  <a:cubicBezTo>
                    <a:pt x="76" y="59"/>
                    <a:pt x="59" y="76"/>
                    <a:pt x="38" y="76"/>
                  </a:cubicBezTo>
                  <a:close/>
                  <a:moveTo>
                    <a:pt x="38" y="12"/>
                  </a:moveTo>
                  <a:cubicBezTo>
                    <a:pt x="24" y="12"/>
                    <a:pt x="12" y="24"/>
                    <a:pt x="12" y="38"/>
                  </a:cubicBezTo>
                  <a:cubicBezTo>
                    <a:pt x="12" y="52"/>
                    <a:pt x="24" y="64"/>
                    <a:pt x="38" y="64"/>
                  </a:cubicBezTo>
                  <a:cubicBezTo>
                    <a:pt x="52" y="64"/>
                    <a:pt x="64" y="52"/>
                    <a:pt x="64" y="38"/>
                  </a:cubicBezTo>
                  <a:cubicBezTo>
                    <a:pt x="64" y="24"/>
                    <a:pt x="52" y="12"/>
                    <a:pt x="3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" name="Freeform 46">
              <a:extLst>
                <a:ext uri="{FF2B5EF4-FFF2-40B4-BE49-F238E27FC236}">
                  <a16:creationId xmlns:a16="http://schemas.microsoft.com/office/drawing/2014/main" id="{A9D2EB40-88BD-44B6-8760-0D5D2F7E48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1325" y="4773613"/>
              <a:ext cx="927100" cy="341313"/>
            </a:xfrm>
            <a:custGeom>
              <a:avLst/>
              <a:gdLst>
                <a:gd name="T0" fmla="*/ 122 w 244"/>
                <a:gd name="T1" fmla="*/ 90 h 90"/>
                <a:gd name="T2" fmla="*/ 0 w 244"/>
                <a:gd name="T3" fmla="*/ 44 h 90"/>
                <a:gd name="T4" fmla="*/ 85 w 244"/>
                <a:gd name="T5" fmla="*/ 0 h 90"/>
                <a:gd name="T6" fmla="*/ 92 w 244"/>
                <a:gd name="T7" fmla="*/ 5 h 90"/>
                <a:gd name="T8" fmla="*/ 87 w 244"/>
                <a:gd name="T9" fmla="*/ 12 h 90"/>
                <a:gd name="T10" fmla="*/ 12 w 244"/>
                <a:gd name="T11" fmla="*/ 44 h 90"/>
                <a:gd name="T12" fmla="*/ 122 w 244"/>
                <a:gd name="T13" fmla="*/ 78 h 90"/>
                <a:gd name="T14" fmla="*/ 232 w 244"/>
                <a:gd name="T15" fmla="*/ 44 h 90"/>
                <a:gd name="T16" fmla="*/ 157 w 244"/>
                <a:gd name="T17" fmla="*/ 12 h 90"/>
                <a:gd name="T18" fmla="*/ 152 w 244"/>
                <a:gd name="T19" fmla="*/ 5 h 90"/>
                <a:gd name="T20" fmla="*/ 159 w 244"/>
                <a:gd name="T21" fmla="*/ 0 h 90"/>
                <a:gd name="T22" fmla="*/ 244 w 244"/>
                <a:gd name="T23" fmla="*/ 44 h 90"/>
                <a:gd name="T24" fmla="*/ 122 w 244"/>
                <a:gd name="T25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90">
                  <a:moveTo>
                    <a:pt x="122" y="90"/>
                  </a:moveTo>
                  <a:cubicBezTo>
                    <a:pt x="63" y="90"/>
                    <a:pt x="0" y="74"/>
                    <a:pt x="0" y="44"/>
                  </a:cubicBezTo>
                  <a:cubicBezTo>
                    <a:pt x="0" y="19"/>
                    <a:pt x="44" y="5"/>
                    <a:pt x="85" y="0"/>
                  </a:cubicBezTo>
                  <a:cubicBezTo>
                    <a:pt x="88" y="0"/>
                    <a:pt x="91" y="2"/>
                    <a:pt x="92" y="5"/>
                  </a:cubicBezTo>
                  <a:cubicBezTo>
                    <a:pt x="92" y="9"/>
                    <a:pt x="90" y="12"/>
                    <a:pt x="87" y="12"/>
                  </a:cubicBezTo>
                  <a:cubicBezTo>
                    <a:pt x="38" y="17"/>
                    <a:pt x="12" y="33"/>
                    <a:pt x="12" y="44"/>
                  </a:cubicBezTo>
                  <a:cubicBezTo>
                    <a:pt x="12" y="60"/>
                    <a:pt x="59" y="78"/>
                    <a:pt x="122" y="78"/>
                  </a:cubicBezTo>
                  <a:cubicBezTo>
                    <a:pt x="185" y="78"/>
                    <a:pt x="232" y="60"/>
                    <a:pt x="232" y="44"/>
                  </a:cubicBezTo>
                  <a:cubicBezTo>
                    <a:pt x="232" y="33"/>
                    <a:pt x="206" y="17"/>
                    <a:pt x="157" y="12"/>
                  </a:cubicBezTo>
                  <a:cubicBezTo>
                    <a:pt x="154" y="12"/>
                    <a:pt x="152" y="9"/>
                    <a:pt x="152" y="5"/>
                  </a:cubicBezTo>
                  <a:cubicBezTo>
                    <a:pt x="153" y="2"/>
                    <a:pt x="156" y="0"/>
                    <a:pt x="159" y="0"/>
                  </a:cubicBezTo>
                  <a:cubicBezTo>
                    <a:pt x="200" y="5"/>
                    <a:pt x="244" y="19"/>
                    <a:pt x="244" y="44"/>
                  </a:cubicBezTo>
                  <a:cubicBezTo>
                    <a:pt x="244" y="74"/>
                    <a:pt x="181" y="90"/>
                    <a:pt x="122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8" name="Freeform 47">
              <a:extLst>
                <a:ext uri="{FF2B5EF4-FFF2-40B4-BE49-F238E27FC236}">
                  <a16:creationId xmlns:a16="http://schemas.microsoft.com/office/drawing/2014/main" id="{472104DC-413D-4465-B6F2-81D54A94F6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9600" y="4833938"/>
              <a:ext cx="592138" cy="188913"/>
            </a:xfrm>
            <a:custGeom>
              <a:avLst/>
              <a:gdLst>
                <a:gd name="T0" fmla="*/ 78 w 156"/>
                <a:gd name="T1" fmla="*/ 50 h 50"/>
                <a:gd name="T2" fmla="*/ 0 w 156"/>
                <a:gd name="T3" fmla="*/ 24 h 50"/>
                <a:gd name="T4" fmla="*/ 41 w 156"/>
                <a:gd name="T5" fmla="*/ 1 h 50"/>
                <a:gd name="T6" fmla="*/ 48 w 156"/>
                <a:gd name="T7" fmla="*/ 6 h 50"/>
                <a:gd name="T8" fmla="*/ 43 w 156"/>
                <a:gd name="T9" fmla="*/ 13 h 50"/>
                <a:gd name="T10" fmla="*/ 12 w 156"/>
                <a:gd name="T11" fmla="*/ 24 h 50"/>
                <a:gd name="T12" fmla="*/ 78 w 156"/>
                <a:gd name="T13" fmla="*/ 38 h 50"/>
                <a:gd name="T14" fmla="*/ 144 w 156"/>
                <a:gd name="T15" fmla="*/ 24 h 50"/>
                <a:gd name="T16" fmla="*/ 113 w 156"/>
                <a:gd name="T17" fmla="*/ 13 h 50"/>
                <a:gd name="T18" fmla="*/ 108 w 156"/>
                <a:gd name="T19" fmla="*/ 6 h 50"/>
                <a:gd name="T20" fmla="*/ 115 w 156"/>
                <a:gd name="T21" fmla="*/ 1 h 50"/>
                <a:gd name="T22" fmla="*/ 156 w 156"/>
                <a:gd name="T23" fmla="*/ 24 h 50"/>
                <a:gd name="T24" fmla="*/ 78 w 156"/>
                <a:gd name="T25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" h="50">
                  <a:moveTo>
                    <a:pt x="78" y="50"/>
                  </a:moveTo>
                  <a:cubicBezTo>
                    <a:pt x="40" y="50"/>
                    <a:pt x="0" y="42"/>
                    <a:pt x="0" y="24"/>
                  </a:cubicBezTo>
                  <a:cubicBezTo>
                    <a:pt x="0" y="10"/>
                    <a:pt x="22" y="4"/>
                    <a:pt x="41" y="1"/>
                  </a:cubicBezTo>
                  <a:cubicBezTo>
                    <a:pt x="44" y="0"/>
                    <a:pt x="47" y="2"/>
                    <a:pt x="48" y="6"/>
                  </a:cubicBezTo>
                  <a:cubicBezTo>
                    <a:pt x="48" y="9"/>
                    <a:pt x="46" y="12"/>
                    <a:pt x="43" y="13"/>
                  </a:cubicBezTo>
                  <a:cubicBezTo>
                    <a:pt x="19" y="16"/>
                    <a:pt x="12" y="23"/>
                    <a:pt x="12" y="24"/>
                  </a:cubicBezTo>
                  <a:cubicBezTo>
                    <a:pt x="13" y="28"/>
                    <a:pt x="34" y="38"/>
                    <a:pt x="78" y="38"/>
                  </a:cubicBezTo>
                  <a:cubicBezTo>
                    <a:pt x="122" y="38"/>
                    <a:pt x="143" y="28"/>
                    <a:pt x="144" y="24"/>
                  </a:cubicBezTo>
                  <a:cubicBezTo>
                    <a:pt x="144" y="23"/>
                    <a:pt x="137" y="17"/>
                    <a:pt x="113" y="13"/>
                  </a:cubicBezTo>
                  <a:cubicBezTo>
                    <a:pt x="110" y="12"/>
                    <a:pt x="108" y="9"/>
                    <a:pt x="108" y="6"/>
                  </a:cubicBezTo>
                  <a:cubicBezTo>
                    <a:pt x="109" y="2"/>
                    <a:pt x="112" y="0"/>
                    <a:pt x="115" y="1"/>
                  </a:cubicBezTo>
                  <a:cubicBezTo>
                    <a:pt x="134" y="4"/>
                    <a:pt x="156" y="10"/>
                    <a:pt x="156" y="24"/>
                  </a:cubicBezTo>
                  <a:cubicBezTo>
                    <a:pt x="156" y="42"/>
                    <a:pt x="116" y="50"/>
                    <a:pt x="78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29" name="Group 173" descr="無用PPT原创模板，未经授权禁止商用&#10;关注公众号【無用PPT】获取更多模板&#10;联系微信：wuyppt">
            <a:extLst>
              <a:ext uri="{FF2B5EF4-FFF2-40B4-BE49-F238E27FC236}">
                <a16:creationId xmlns:a16="http://schemas.microsoft.com/office/drawing/2014/main" id="{863EC43F-814F-41B1-BB7D-F31C89EAC5D9}"/>
              </a:ext>
            </a:extLst>
          </p:cNvPr>
          <p:cNvGrpSpPr/>
          <p:nvPr/>
        </p:nvGrpSpPr>
        <p:grpSpPr>
          <a:xfrm>
            <a:off x="9764768" y="4758439"/>
            <a:ext cx="310028" cy="408437"/>
            <a:chOff x="4157663" y="1930400"/>
            <a:chExt cx="565150" cy="744538"/>
          </a:xfrm>
          <a:solidFill>
            <a:schemeClr val="bg1"/>
          </a:solidFill>
        </p:grpSpPr>
        <p:sp>
          <p:nvSpPr>
            <p:cNvPr id="30" name="Freeform 5">
              <a:extLst>
                <a:ext uri="{FF2B5EF4-FFF2-40B4-BE49-F238E27FC236}">
                  <a16:creationId xmlns:a16="http://schemas.microsoft.com/office/drawing/2014/main" id="{428E6BF4-71DE-43C8-851D-2597909AE7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57663" y="1930400"/>
              <a:ext cx="565150" cy="744538"/>
            </a:xfrm>
            <a:custGeom>
              <a:avLst/>
              <a:gdLst>
                <a:gd name="T0" fmla="*/ 192 w 210"/>
                <a:gd name="T1" fmla="*/ 45 h 278"/>
                <a:gd name="T2" fmla="*/ 155 w 210"/>
                <a:gd name="T3" fmla="*/ 45 h 278"/>
                <a:gd name="T4" fmla="*/ 155 w 210"/>
                <a:gd name="T5" fmla="*/ 41 h 278"/>
                <a:gd name="T6" fmla="*/ 146 w 210"/>
                <a:gd name="T7" fmla="*/ 32 h 278"/>
                <a:gd name="T8" fmla="*/ 125 w 210"/>
                <a:gd name="T9" fmla="*/ 32 h 278"/>
                <a:gd name="T10" fmla="*/ 128 w 210"/>
                <a:gd name="T11" fmla="*/ 22 h 278"/>
                <a:gd name="T12" fmla="*/ 105 w 210"/>
                <a:gd name="T13" fmla="*/ 0 h 278"/>
                <a:gd name="T14" fmla="*/ 83 w 210"/>
                <a:gd name="T15" fmla="*/ 22 h 278"/>
                <a:gd name="T16" fmla="*/ 85 w 210"/>
                <a:gd name="T17" fmla="*/ 32 h 278"/>
                <a:gd name="T18" fmla="*/ 65 w 210"/>
                <a:gd name="T19" fmla="*/ 32 h 278"/>
                <a:gd name="T20" fmla="*/ 55 w 210"/>
                <a:gd name="T21" fmla="*/ 41 h 278"/>
                <a:gd name="T22" fmla="*/ 55 w 210"/>
                <a:gd name="T23" fmla="*/ 45 h 278"/>
                <a:gd name="T24" fmla="*/ 19 w 210"/>
                <a:gd name="T25" fmla="*/ 45 h 278"/>
                <a:gd name="T26" fmla="*/ 0 w 210"/>
                <a:gd name="T27" fmla="*/ 64 h 278"/>
                <a:gd name="T28" fmla="*/ 0 w 210"/>
                <a:gd name="T29" fmla="*/ 259 h 278"/>
                <a:gd name="T30" fmla="*/ 19 w 210"/>
                <a:gd name="T31" fmla="*/ 278 h 278"/>
                <a:gd name="T32" fmla="*/ 192 w 210"/>
                <a:gd name="T33" fmla="*/ 278 h 278"/>
                <a:gd name="T34" fmla="*/ 210 w 210"/>
                <a:gd name="T35" fmla="*/ 259 h 278"/>
                <a:gd name="T36" fmla="*/ 210 w 210"/>
                <a:gd name="T37" fmla="*/ 64 h 278"/>
                <a:gd name="T38" fmla="*/ 192 w 210"/>
                <a:gd name="T39" fmla="*/ 45 h 278"/>
                <a:gd name="T40" fmla="*/ 105 w 210"/>
                <a:gd name="T41" fmla="*/ 13 h 278"/>
                <a:gd name="T42" fmla="*/ 115 w 210"/>
                <a:gd name="T43" fmla="*/ 22 h 278"/>
                <a:gd name="T44" fmla="*/ 105 w 210"/>
                <a:gd name="T45" fmla="*/ 32 h 278"/>
                <a:gd name="T46" fmla="*/ 96 w 210"/>
                <a:gd name="T47" fmla="*/ 22 h 278"/>
                <a:gd name="T48" fmla="*/ 105 w 210"/>
                <a:gd name="T49" fmla="*/ 13 h 278"/>
                <a:gd name="T50" fmla="*/ 196 w 210"/>
                <a:gd name="T51" fmla="*/ 259 h 278"/>
                <a:gd name="T52" fmla="*/ 192 w 210"/>
                <a:gd name="T53" fmla="*/ 263 h 278"/>
                <a:gd name="T54" fmla="*/ 19 w 210"/>
                <a:gd name="T55" fmla="*/ 263 h 278"/>
                <a:gd name="T56" fmla="*/ 15 w 210"/>
                <a:gd name="T57" fmla="*/ 259 h 278"/>
                <a:gd name="T58" fmla="*/ 15 w 210"/>
                <a:gd name="T59" fmla="*/ 64 h 278"/>
                <a:gd name="T60" fmla="*/ 19 w 210"/>
                <a:gd name="T61" fmla="*/ 59 h 278"/>
                <a:gd name="T62" fmla="*/ 25 w 210"/>
                <a:gd name="T63" fmla="*/ 59 h 278"/>
                <a:gd name="T64" fmla="*/ 32 w 210"/>
                <a:gd name="T65" fmla="*/ 59 h 278"/>
                <a:gd name="T66" fmla="*/ 55 w 210"/>
                <a:gd name="T67" fmla="*/ 59 h 278"/>
                <a:gd name="T68" fmla="*/ 55 w 210"/>
                <a:gd name="T69" fmla="*/ 63 h 278"/>
                <a:gd name="T70" fmla="*/ 65 w 210"/>
                <a:gd name="T71" fmla="*/ 72 h 278"/>
                <a:gd name="T72" fmla="*/ 146 w 210"/>
                <a:gd name="T73" fmla="*/ 72 h 278"/>
                <a:gd name="T74" fmla="*/ 155 w 210"/>
                <a:gd name="T75" fmla="*/ 63 h 278"/>
                <a:gd name="T76" fmla="*/ 155 w 210"/>
                <a:gd name="T77" fmla="*/ 59 h 278"/>
                <a:gd name="T78" fmla="*/ 179 w 210"/>
                <a:gd name="T79" fmla="*/ 59 h 278"/>
                <a:gd name="T80" fmla="*/ 186 w 210"/>
                <a:gd name="T81" fmla="*/ 59 h 278"/>
                <a:gd name="T82" fmla="*/ 192 w 210"/>
                <a:gd name="T83" fmla="*/ 59 h 278"/>
                <a:gd name="T84" fmla="*/ 196 w 210"/>
                <a:gd name="T85" fmla="*/ 64 h 278"/>
                <a:gd name="T86" fmla="*/ 196 w 210"/>
                <a:gd name="T87" fmla="*/ 259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0" h="278">
                  <a:moveTo>
                    <a:pt x="192" y="45"/>
                  </a:moveTo>
                  <a:cubicBezTo>
                    <a:pt x="155" y="45"/>
                    <a:pt x="155" y="45"/>
                    <a:pt x="155" y="45"/>
                  </a:cubicBezTo>
                  <a:cubicBezTo>
                    <a:pt x="155" y="41"/>
                    <a:pt x="155" y="41"/>
                    <a:pt x="155" y="41"/>
                  </a:cubicBezTo>
                  <a:cubicBezTo>
                    <a:pt x="155" y="36"/>
                    <a:pt x="151" y="32"/>
                    <a:pt x="146" y="32"/>
                  </a:cubicBezTo>
                  <a:cubicBezTo>
                    <a:pt x="125" y="32"/>
                    <a:pt x="125" y="32"/>
                    <a:pt x="125" y="32"/>
                  </a:cubicBezTo>
                  <a:cubicBezTo>
                    <a:pt x="127" y="29"/>
                    <a:pt x="128" y="26"/>
                    <a:pt x="128" y="22"/>
                  </a:cubicBezTo>
                  <a:cubicBezTo>
                    <a:pt x="128" y="10"/>
                    <a:pt x="118" y="0"/>
                    <a:pt x="105" y="0"/>
                  </a:cubicBezTo>
                  <a:cubicBezTo>
                    <a:pt x="93" y="0"/>
                    <a:pt x="83" y="10"/>
                    <a:pt x="83" y="22"/>
                  </a:cubicBezTo>
                  <a:cubicBezTo>
                    <a:pt x="83" y="26"/>
                    <a:pt x="84" y="29"/>
                    <a:pt x="85" y="32"/>
                  </a:cubicBezTo>
                  <a:cubicBezTo>
                    <a:pt x="65" y="32"/>
                    <a:pt x="65" y="32"/>
                    <a:pt x="65" y="32"/>
                  </a:cubicBezTo>
                  <a:cubicBezTo>
                    <a:pt x="59" y="32"/>
                    <a:pt x="55" y="36"/>
                    <a:pt x="55" y="41"/>
                  </a:cubicBezTo>
                  <a:cubicBezTo>
                    <a:pt x="55" y="45"/>
                    <a:pt x="55" y="45"/>
                    <a:pt x="55" y="4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8" y="45"/>
                    <a:pt x="0" y="53"/>
                    <a:pt x="0" y="64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0" y="270"/>
                    <a:pt x="8" y="278"/>
                    <a:pt x="19" y="278"/>
                  </a:cubicBezTo>
                  <a:cubicBezTo>
                    <a:pt x="192" y="278"/>
                    <a:pt x="192" y="278"/>
                    <a:pt x="192" y="278"/>
                  </a:cubicBezTo>
                  <a:cubicBezTo>
                    <a:pt x="202" y="278"/>
                    <a:pt x="210" y="270"/>
                    <a:pt x="210" y="259"/>
                  </a:cubicBezTo>
                  <a:cubicBezTo>
                    <a:pt x="210" y="64"/>
                    <a:pt x="210" y="64"/>
                    <a:pt x="210" y="64"/>
                  </a:cubicBezTo>
                  <a:cubicBezTo>
                    <a:pt x="210" y="53"/>
                    <a:pt x="202" y="45"/>
                    <a:pt x="192" y="45"/>
                  </a:cubicBezTo>
                  <a:close/>
                  <a:moveTo>
                    <a:pt x="105" y="13"/>
                  </a:moveTo>
                  <a:cubicBezTo>
                    <a:pt x="111" y="13"/>
                    <a:pt x="115" y="17"/>
                    <a:pt x="115" y="22"/>
                  </a:cubicBezTo>
                  <a:cubicBezTo>
                    <a:pt x="115" y="28"/>
                    <a:pt x="111" y="32"/>
                    <a:pt x="105" y="32"/>
                  </a:cubicBezTo>
                  <a:cubicBezTo>
                    <a:pt x="100" y="32"/>
                    <a:pt x="96" y="28"/>
                    <a:pt x="96" y="22"/>
                  </a:cubicBezTo>
                  <a:cubicBezTo>
                    <a:pt x="96" y="17"/>
                    <a:pt x="100" y="13"/>
                    <a:pt x="105" y="13"/>
                  </a:cubicBezTo>
                  <a:close/>
                  <a:moveTo>
                    <a:pt x="196" y="259"/>
                  </a:moveTo>
                  <a:cubicBezTo>
                    <a:pt x="196" y="261"/>
                    <a:pt x="194" y="263"/>
                    <a:pt x="192" y="263"/>
                  </a:cubicBezTo>
                  <a:cubicBezTo>
                    <a:pt x="19" y="263"/>
                    <a:pt x="19" y="263"/>
                    <a:pt x="19" y="263"/>
                  </a:cubicBezTo>
                  <a:cubicBezTo>
                    <a:pt x="17" y="263"/>
                    <a:pt x="15" y="261"/>
                    <a:pt x="15" y="259"/>
                  </a:cubicBezTo>
                  <a:cubicBezTo>
                    <a:pt x="15" y="64"/>
                    <a:pt x="15" y="64"/>
                    <a:pt x="15" y="64"/>
                  </a:cubicBezTo>
                  <a:cubicBezTo>
                    <a:pt x="15" y="61"/>
                    <a:pt x="17" y="59"/>
                    <a:pt x="19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32" y="59"/>
                    <a:pt x="32" y="59"/>
                    <a:pt x="32" y="59"/>
                  </a:cubicBezTo>
                  <a:cubicBezTo>
                    <a:pt x="55" y="59"/>
                    <a:pt x="55" y="59"/>
                    <a:pt x="55" y="59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55" y="68"/>
                    <a:pt x="59" y="72"/>
                    <a:pt x="65" y="72"/>
                  </a:cubicBezTo>
                  <a:cubicBezTo>
                    <a:pt x="146" y="72"/>
                    <a:pt x="146" y="72"/>
                    <a:pt x="146" y="72"/>
                  </a:cubicBezTo>
                  <a:cubicBezTo>
                    <a:pt x="151" y="72"/>
                    <a:pt x="155" y="68"/>
                    <a:pt x="155" y="63"/>
                  </a:cubicBezTo>
                  <a:cubicBezTo>
                    <a:pt x="155" y="59"/>
                    <a:pt x="155" y="59"/>
                    <a:pt x="155" y="59"/>
                  </a:cubicBezTo>
                  <a:cubicBezTo>
                    <a:pt x="179" y="59"/>
                    <a:pt x="179" y="59"/>
                    <a:pt x="179" y="59"/>
                  </a:cubicBezTo>
                  <a:cubicBezTo>
                    <a:pt x="186" y="59"/>
                    <a:pt x="186" y="59"/>
                    <a:pt x="186" y="59"/>
                  </a:cubicBezTo>
                  <a:cubicBezTo>
                    <a:pt x="192" y="59"/>
                    <a:pt x="192" y="59"/>
                    <a:pt x="192" y="59"/>
                  </a:cubicBezTo>
                  <a:cubicBezTo>
                    <a:pt x="194" y="59"/>
                    <a:pt x="196" y="61"/>
                    <a:pt x="196" y="64"/>
                  </a:cubicBezTo>
                  <a:lnTo>
                    <a:pt x="196" y="2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1" name="Freeform 6">
              <a:extLst>
                <a:ext uri="{FF2B5EF4-FFF2-40B4-BE49-F238E27FC236}">
                  <a16:creationId xmlns:a16="http://schemas.microsoft.com/office/drawing/2014/main" id="{C8BE3B1F-B9FF-4B28-B8FA-E3C9D1792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8788" y="2192338"/>
              <a:ext cx="342900" cy="311150"/>
            </a:xfrm>
            <a:custGeom>
              <a:avLst/>
              <a:gdLst>
                <a:gd name="T0" fmla="*/ 122 w 128"/>
                <a:gd name="T1" fmla="*/ 4 h 116"/>
                <a:gd name="T2" fmla="*/ 105 w 128"/>
                <a:gd name="T3" fmla="*/ 6 h 116"/>
                <a:gd name="T4" fmla="*/ 44 w 128"/>
                <a:gd name="T5" fmla="*/ 81 h 116"/>
                <a:gd name="T6" fmla="*/ 24 w 128"/>
                <a:gd name="T7" fmla="*/ 58 h 116"/>
                <a:gd name="T8" fmla="*/ 7 w 128"/>
                <a:gd name="T9" fmla="*/ 56 h 116"/>
                <a:gd name="T10" fmla="*/ 5 w 128"/>
                <a:gd name="T11" fmla="*/ 71 h 116"/>
                <a:gd name="T12" fmla="*/ 45 w 128"/>
                <a:gd name="T13" fmla="*/ 116 h 116"/>
                <a:gd name="T14" fmla="*/ 124 w 128"/>
                <a:gd name="T15" fmla="*/ 19 h 116"/>
                <a:gd name="T16" fmla="*/ 122 w 128"/>
                <a:gd name="T17" fmla="*/ 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8" h="116">
                  <a:moveTo>
                    <a:pt x="122" y="4"/>
                  </a:moveTo>
                  <a:cubicBezTo>
                    <a:pt x="116" y="0"/>
                    <a:pt x="109" y="1"/>
                    <a:pt x="105" y="6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24" y="58"/>
                    <a:pt x="24" y="58"/>
                    <a:pt x="24" y="58"/>
                  </a:cubicBezTo>
                  <a:cubicBezTo>
                    <a:pt x="19" y="53"/>
                    <a:pt x="12" y="52"/>
                    <a:pt x="7" y="56"/>
                  </a:cubicBezTo>
                  <a:cubicBezTo>
                    <a:pt x="1" y="60"/>
                    <a:pt x="0" y="66"/>
                    <a:pt x="5" y="71"/>
                  </a:cubicBezTo>
                  <a:cubicBezTo>
                    <a:pt x="45" y="116"/>
                    <a:pt x="45" y="116"/>
                    <a:pt x="45" y="116"/>
                  </a:cubicBezTo>
                  <a:cubicBezTo>
                    <a:pt x="124" y="19"/>
                    <a:pt x="124" y="19"/>
                    <a:pt x="124" y="19"/>
                  </a:cubicBezTo>
                  <a:cubicBezTo>
                    <a:pt x="128" y="14"/>
                    <a:pt x="127" y="7"/>
                    <a:pt x="12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val="3762177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不完整圆 24" descr="無用PPT原创模板，未经授权禁止商用&#10;关注公众号【無用PPT】获取更多模板&#10;联系微信：wuyppt">
            <a:extLst>
              <a:ext uri="{FF2B5EF4-FFF2-40B4-BE49-F238E27FC236}">
                <a16:creationId xmlns:a16="http://schemas.microsoft.com/office/drawing/2014/main" id="{0B020E36-968F-4BF3-A5F9-74A3451A18C0}"/>
              </a:ext>
            </a:extLst>
          </p:cNvPr>
          <p:cNvSpPr/>
          <p:nvPr/>
        </p:nvSpPr>
        <p:spPr>
          <a:xfrm>
            <a:off x="1173383" y="2261647"/>
            <a:ext cx="1323555" cy="1323555"/>
          </a:xfrm>
          <a:prstGeom prst="pie">
            <a:avLst>
              <a:gd name="adj1" fmla="val 0"/>
              <a:gd name="adj2" fmla="val 10737138"/>
            </a:avLst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6" name="不完整圆 25" descr="無用PPT原创模板，未经授权禁止商用&#10;关注公众号【無用PPT】获取更多模板&#10;联系微信：wuyppt">
            <a:extLst>
              <a:ext uri="{FF2B5EF4-FFF2-40B4-BE49-F238E27FC236}">
                <a16:creationId xmlns:a16="http://schemas.microsoft.com/office/drawing/2014/main" id="{0CB7551A-4276-48D5-B613-36788C00819B}"/>
              </a:ext>
            </a:extLst>
          </p:cNvPr>
          <p:cNvSpPr/>
          <p:nvPr/>
        </p:nvSpPr>
        <p:spPr>
          <a:xfrm>
            <a:off x="8162585" y="2298478"/>
            <a:ext cx="1323555" cy="1323555"/>
          </a:xfrm>
          <a:prstGeom prst="pie">
            <a:avLst>
              <a:gd name="adj1" fmla="val 0"/>
              <a:gd name="adj2" fmla="val 10737138"/>
            </a:avLst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" name="矩形 1" descr="無用PPT原创模板，未经授权禁止商用&#10;关注公众号【無用PPT】获取更多模板&#10;联系微信：wuyppt">
            <a:extLst>
              <a:ext uri="{FF2B5EF4-FFF2-40B4-BE49-F238E27FC236}">
                <a16:creationId xmlns:a16="http://schemas.microsoft.com/office/drawing/2014/main" id="{CCAF54AB-8720-4AB6-BF1E-6BAA314FE603}"/>
              </a:ext>
            </a:extLst>
          </p:cNvPr>
          <p:cNvSpPr/>
          <p:nvPr/>
        </p:nvSpPr>
        <p:spPr>
          <a:xfrm>
            <a:off x="3180379" y="787731"/>
            <a:ext cx="5831241" cy="923330"/>
          </a:xfrm>
          <a:prstGeom prst="rect">
            <a:avLst/>
          </a:prstGeom>
          <a:scene3d>
            <a:camera prst="orthographicFront"/>
            <a:lightRig rig="threePt" dir="t"/>
          </a:scene3d>
        </p:spPr>
        <p:txBody>
          <a:bodyPr vert="horz" wrap="square">
            <a:spAutoFit/>
          </a:bodyPr>
          <a:lstStyle/>
          <a:p>
            <a:pPr algn="ctr"/>
            <a:r>
              <a:rPr lang="zh-CN" altLang="en-US" sz="5400" kern="2500" dirty="0">
                <a:solidFill>
                  <a:schemeClr val="bg1"/>
                </a:solidFill>
                <a:latin typeface="思源黑体 Heavy" panose="020B0A00000000000000" pitchFamily="34" charset="-122"/>
                <a:ea typeface="思源黑体 Heavy" panose="020B0A00000000000000" pitchFamily="34" charset="-122"/>
              </a:rPr>
              <a:t>课程体验</a:t>
            </a:r>
            <a:endParaRPr lang="en-US" altLang="zh-CN" sz="4400" kern="2500" dirty="0">
              <a:solidFill>
                <a:schemeClr val="bg1"/>
              </a:solidFill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3" name="椭圆 2" descr="無用PPT原创模板，未经授权禁止商用&#10;关注公众号【無用PPT】获取更多模板&#10;联系微信：wuyppt">
            <a:extLst>
              <a:ext uri="{FF2B5EF4-FFF2-40B4-BE49-F238E27FC236}">
                <a16:creationId xmlns:a16="http://schemas.microsoft.com/office/drawing/2014/main" id="{D7B631B5-442D-497D-AA32-6CAB4AB96381}"/>
              </a:ext>
            </a:extLst>
          </p:cNvPr>
          <p:cNvSpPr/>
          <p:nvPr/>
        </p:nvSpPr>
        <p:spPr>
          <a:xfrm>
            <a:off x="1135914" y="2224816"/>
            <a:ext cx="1398494" cy="1398494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 descr="無用PPT原创模板，未经授权禁止商用&#10;关注公众号【無用PPT】获取更多模板&#10;联系微信：wuyppt">
            <a:extLst>
              <a:ext uri="{FF2B5EF4-FFF2-40B4-BE49-F238E27FC236}">
                <a16:creationId xmlns:a16="http://schemas.microsoft.com/office/drawing/2014/main" id="{B208583A-008F-48F9-8479-F65220C997AF}"/>
              </a:ext>
            </a:extLst>
          </p:cNvPr>
          <p:cNvSpPr/>
          <p:nvPr/>
        </p:nvSpPr>
        <p:spPr>
          <a:xfrm>
            <a:off x="1075487" y="2693231"/>
            <a:ext cx="1519349" cy="461665"/>
          </a:xfrm>
          <a:prstGeom prst="rect">
            <a:avLst/>
          </a:prstGeom>
          <a:scene3d>
            <a:camera prst="orthographicFront"/>
            <a:lightRig rig="threePt" dir="t"/>
          </a:scene3d>
        </p:spPr>
        <p:txBody>
          <a:bodyPr vert="horz" wrap="square">
            <a:spAutoFit/>
          </a:bodyPr>
          <a:lstStyle/>
          <a:p>
            <a:pPr algn="ctr"/>
            <a:r>
              <a:rPr lang="zh-CN" altLang="en-US" sz="2400" kern="2500" dirty="0">
                <a:solidFill>
                  <a:schemeClr val="bg1"/>
                </a:solidFill>
                <a:latin typeface="思源黑体 Heavy" panose="020B0A00000000000000" pitchFamily="34" charset="-122"/>
                <a:ea typeface="思源黑体 Heavy" panose="020B0A00000000000000" pitchFamily="34" charset="-122"/>
              </a:rPr>
              <a:t>学习节奏</a:t>
            </a:r>
            <a:endParaRPr lang="en-US" altLang="zh-CN" sz="2400" kern="2500" dirty="0">
              <a:solidFill>
                <a:schemeClr val="bg1"/>
              </a:solidFill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5" name="矩形 4" descr="無用PPT原创模板，未经授权禁止商用&#10;关注公众号【無用PPT】获取更多模板&#10;联系微信：wuyppt">
            <a:extLst>
              <a:ext uri="{FF2B5EF4-FFF2-40B4-BE49-F238E27FC236}">
                <a16:creationId xmlns:a16="http://schemas.microsoft.com/office/drawing/2014/main" id="{3EAD584E-5C7A-4795-8A9D-B81A1D1F5FE7}"/>
              </a:ext>
            </a:extLst>
          </p:cNvPr>
          <p:cNvSpPr/>
          <p:nvPr/>
        </p:nvSpPr>
        <p:spPr>
          <a:xfrm>
            <a:off x="632994" y="3505306"/>
            <a:ext cx="3802828" cy="21209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课程：</a:t>
            </a:r>
            <a:r>
              <a:rPr lang="en-US" altLang="zh-CN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Morality of Everyday Life</a:t>
            </a:r>
          </a:p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每周（共五周）</a:t>
            </a:r>
            <a:endParaRPr lang="en-US" altLang="zh-CN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一篇</a:t>
            </a:r>
            <a:r>
              <a:rPr lang="en-US" altLang="zh-CN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800</a:t>
            </a:r>
            <a:r>
              <a:rPr lang="zh-CN" altLang="en-US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词</a:t>
            </a:r>
            <a:r>
              <a:rPr lang="en-US" altLang="zh-CN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essay</a:t>
            </a:r>
          </a:p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两小时</a:t>
            </a:r>
            <a:r>
              <a:rPr lang="en-US" altLang="zh-CN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lecture</a:t>
            </a:r>
          </a:p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三小时问答与讨论</a:t>
            </a:r>
            <a:endParaRPr lang="en-US" altLang="zh-CN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cxnSp>
        <p:nvCxnSpPr>
          <p:cNvPr id="6" name="直接连接符 5" descr="無用PPT原创模板，未经授权禁止商用&#10;关注公众号【無用PPT】获取更多模板&#10;联系微信：wuyppt">
            <a:extLst>
              <a:ext uri="{FF2B5EF4-FFF2-40B4-BE49-F238E27FC236}">
                <a16:creationId xmlns:a16="http://schemas.microsoft.com/office/drawing/2014/main" id="{484E174B-FE24-498B-8107-5E7826F8D82F}"/>
              </a:ext>
            </a:extLst>
          </p:cNvPr>
          <p:cNvCxnSpPr>
            <a:cxnSpLocks/>
          </p:cNvCxnSpPr>
          <p:nvPr/>
        </p:nvCxnSpPr>
        <p:spPr>
          <a:xfrm flipH="1">
            <a:off x="766977" y="3455222"/>
            <a:ext cx="2136368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椭圆 10" descr="無用PPT原创模板，未经授权禁止商用&#10;关注公众号【無用PPT】获取更多模板&#10;联系微信：wuyppt">
            <a:extLst>
              <a:ext uri="{FF2B5EF4-FFF2-40B4-BE49-F238E27FC236}">
                <a16:creationId xmlns:a16="http://schemas.microsoft.com/office/drawing/2014/main" id="{5A6D0050-A70D-40AD-9D34-144544C438B3}"/>
              </a:ext>
            </a:extLst>
          </p:cNvPr>
          <p:cNvSpPr/>
          <p:nvPr/>
        </p:nvSpPr>
        <p:spPr>
          <a:xfrm>
            <a:off x="8125116" y="2261647"/>
            <a:ext cx="1398494" cy="1398494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 descr="無用PPT原创模板，未经授权禁止商用&#10;关注公众号【無用PPT】获取更多模板&#10;联系微信：wuyppt">
            <a:extLst>
              <a:ext uri="{FF2B5EF4-FFF2-40B4-BE49-F238E27FC236}">
                <a16:creationId xmlns:a16="http://schemas.microsoft.com/office/drawing/2014/main" id="{AA692220-A903-40BA-89D6-C1DBD3358D6F}"/>
              </a:ext>
            </a:extLst>
          </p:cNvPr>
          <p:cNvSpPr/>
          <p:nvPr/>
        </p:nvSpPr>
        <p:spPr>
          <a:xfrm>
            <a:off x="8064689" y="2730062"/>
            <a:ext cx="1519349" cy="461665"/>
          </a:xfrm>
          <a:prstGeom prst="rect">
            <a:avLst/>
          </a:prstGeom>
          <a:scene3d>
            <a:camera prst="orthographicFront"/>
            <a:lightRig rig="threePt" dir="t"/>
          </a:scene3d>
        </p:spPr>
        <p:txBody>
          <a:bodyPr vert="horz" wrap="square">
            <a:spAutoFit/>
          </a:bodyPr>
          <a:lstStyle/>
          <a:p>
            <a:pPr algn="ctr"/>
            <a:r>
              <a:rPr lang="zh-CN" altLang="en-US" sz="2400" kern="2500" dirty="0">
                <a:solidFill>
                  <a:schemeClr val="bg1"/>
                </a:solidFill>
                <a:latin typeface="思源黑体 Heavy" panose="020B0A00000000000000" pitchFamily="34" charset="-122"/>
                <a:ea typeface="思源黑体 Heavy" panose="020B0A00000000000000" pitchFamily="34" charset="-122"/>
              </a:rPr>
              <a:t>观点碰撞</a:t>
            </a:r>
            <a:endParaRPr lang="en-US" altLang="zh-CN" sz="2400" kern="2500" dirty="0">
              <a:solidFill>
                <a:schemeClr val="bg1"/>
              </a:solidFill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13" name="矩形 12" descr="無用PPT原创模板，未经授权禁止商用&#10;关注公众号【無用PPT】获取更多模板&#10;联系微信：wuyppt">
            <a:extLst>
              <a:ext uri="{FF2B5EF4-FFF2-40B4-BE49-F238E27FC236}">
                <a16:creationId xmlns:a16="http://schemas.microsoft.com/office/drawing/2014/main" id="{81EFA9F2-7156-46C1-B72E-D04694BA356A}"/>
              </a:ext>
            </a:extLst>
          </p:cNvPr>
          <p:cNvSpPr/>
          <p:nvPr/>
        </p:nvSpPr>
        <p:spPr>
          <a:xfrm>
            <a:off x="6984874" y="3781407"/>
            <a:ext cx="5002532" cy="1797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在小组讨论中中西方观点的冲突与碰撞</a:t>
            </a:r>
            <a:endParaRPr lang="en-US" altLang="zh-CN" sz="2000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lvl="1" algn="just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切实地体验文化差异</a:t>
            </a:r>
            <a:endParaRPr lang="en-US" altLang="zh-CN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与耶鲁名校教授直接对话交流观点</a:t>
            </a:r>
            <a:endParaRPr lang="en-US" altLang="zh-CN" sz="2000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lvl="1" algn="just"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“Against empathy”</a:t>
            </a:r>
            <a:endParaRPr lang="zh-CN" altLang="en-US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cxnSp>
        <p:nvCxnSpPr>
          <p:cNvPr id="14" name="直接连接符 13" descr="無用PPT原创模板，未经授权禁止商用&#10;关注公众号【無用PPT】获取更多模板&#10;联系微信：wuyppt">
            <a:extLst>
              <a:ext uri="{FF2B5EF4-FFF2-40B4-BE49-F238E27FC236}">
                <a16:creationId xmlns:a16="http://schemas.microsoft.com/office/drawing/2014/main" id="{2049B2F7-B0BD-4C15-B1DF-ACA9337CDFCB}"/>
              </a:ext>
            </a:extLst>
          </p:cNvPr>
          <p:cNvCxnSpPr>
            <a:cxnSpLocks/>
          </p:cNvCxnSpPr>
          <p:nvPr/>
        </p:nvCxnSpPr>
        <p:spPr>
          <a:xfrm flipH="1">
            <a:off x="7756179" y="3492053"/>
            <a:ext cx="2136368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9CE77CB5-1E6B-4F2F-9083-37BCCC5FEA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924" y="1907488"/>
            <a:ext cx="1971735" cy="350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746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 descr="無用PPT原创模板，未经授权禁止商用&#10;关注公众号【無用PPT】获取更多模板&#10;联系微信：wuyppt">
            <a:extLst>
              <a:ext uri="{FF2B5EF4-FFF2-40B4-BE49-F238E27FC236}">
                <a16:creationId xmlns:a16="http://schemas.microsoft.com/office/drawing/2014/main" id="{65EA82A1-A5C7-4FC4-B901-3F133D1DA3CC}"/>
              </a:ext>
            </a:extLst>
          </p:cNvPr>
          <p:cNvSpPr/>
          <p:nvPr/>
        </p:nvSpPr>
        <p:spPr>
          <a:xfrm>
            <a:off x="791286" y="677073"/>
            <a:ext cx="4905571" cy="830997"/>
          </a:xfrm>
          <a:prstGeom prst="rect">
            <a:avLst/>
          </a:prstGeom>
          <a:scene3d>
            <a:camera prst="orthographicFront"/>
            <a:lightRig rig="threePt" dir="t"/>
          </a:scene3d>
        </p:spPr>
        <p:txBody>
          <a:bodyPr vert="horz" wrap="square">
            <a:spAutoFit/>
          </a:bodyPr>
          <a:lstStyle/>
          <a:p>
            <a:r>
              <a:rPr lang="zh-CN" altLang="en-US" sz="4800" kern="2500" dirty="0">
                <a:solidFill>
                  <a:schemeClr val="bg1"/>
                </a:solidFill>
                <a:latin typeface="思源黑体 Heavy" panose="020B0A00000000000000" pitchFamily="34" charset="-122"/>
                <a:ea typeface="思源黑体 Heavy" panose="020B0A00000000000000" pitchFamily="34" charset="-122"/>
              </a:rPr>
              <a:t>时间安排与技巧</a:t>
            </a:r>
            <a:endParaRPr lang="en-US" altLang="zh-CN" sz="4000" kern="2500" dirty="0">
              <a:solidFill>
                <a:schemeClr val="bg1"/>
              </a:solidFill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grpSp>
        <p:nvGrpSpPr>
          <p:cNvPr id="19" name="组合 18" descr="無用PPT原创模板，未经授权禁止商用&#10;关注公众号【無用PPT】获取更多模板&#10;联系微信：wuyppt">
            <a:extLst>
              <a:ext uri="{FF2B5EF4-FFF2-40B4-BE49-F238E27FC236}">
                <a16:creationId xmlns:a16="http://schemas.microsoft.com/office/drawing/2014/main" id="{C26955AB-2DDD-4BE0-87C0-31FC6FD6B66D}"/>
              </a:ext>
            </a:extLst>
          </p:cNvPr>
          <p:cNvGrpSpPr/>
          <p:nvPr/>
        </p:nvGrpSpPr>
        <p:grpSpPr>
          <a:xfrm>
            <a:off x="7802099" y="1879921"/>
            <a:ext cx="2983098" cy="2955284"/>
            <a:chOff x="4796970" y="2081719"/>
            <a:chExt cx="2486707" cy="2463521"/>
          </a:xfrm>
        </p:grpSpPr>
        <p:sp>
          <p:nvSpPr>
            <p:cNvPr id="15" name="泪滴形 14">
              <a:extLst>
                <a:ext uri="{FF2B5EF4-FFF2-40B4-BE49-F238E27FC236}">
                  <a16:creationId xmlns:a16="http://schemas.microsoft.com/office/drawing/2014/main" id="{5FFFE6E4-A2F2-46C5-A371-4813490BC725}"/>
                </a:ext>
              </a:extLst>
            </p:cNvPr>
            <p:cNvSpPr/>
            <p:nvPr/>
          </p:nvSpPr>
          <p:spPr>
            <a:xfrm rot="5400000">
              <a:off x="4796970" y="2081719"/>
              <a:ext cx="1187677" cy="1187677"/>
            </a:xfrm>
            <a:prstGeom prst="teardrop">
              <a:avLst/>
            </a:prstGeom>
            <a:solidFill>
              <a:schemeClr val="bg1"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6" name="泪滴形 15">
              <a:extLst>
                <a:ext uri="{FF2B5EF4-FFF2-40B4-BE49-F238E27FC236}">
                  <a16:creationId xmlns:a16="http://schemas.microsoft.com/office/drawing/2014/main" id="{2BC5B4BD-342A-497F-9C66-B4402D680BBA}"/>
                </a:ext>
              </a:extLst>
            </p:cNvPr>
            <p:cNvSpPr/>
            <p:nvPr/>
          </p:nvSpPr>
          <p:spPr>
            <a:xfrm rot="10800000">
              <a:off x="6096000" y="2081719"/>
              <a:ext cx="1187677" cy="1187677"/>
            </a:xfrm>
            <a:prstGeom prst="teardrop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7" name="泪滴形 16">
              <a:extLst>
                <a:ext uri="{FF2B5EF4-FFF2-40B4-BE49-F238E27FC236}">
                  <a16:creationId xmlns:a16="http://schemas.microsoft.com/office/drawing/2014/main" id="{83C1AA94-614F-4598-98AF-3EF0E3CAF871}"/>
                </a:ext>
              </a:extLst>
            </p:cNvPr>
            <p:cNvSpPr/>
            <p:nvPr/>
          </p:nvSpPr>
          <p:spPr>
            <a:xfrm>
              <a:off x="4796970" y="3357563"/>
              <a:ext cx="1187677" cy="1187677"/>
            </a:xfrm>
            <a:prstGeom prst="teardrop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8" name="泪滴形 17">
              <a:extLst>
                <a:ext uri="{FF2B5EF4-FFF2-40B4-BE49-F238E27FC236}">
                  <a16:creationId xmlns:a16="http://schemas.microsoft.com/office/drawing/2014/main" id="{7BF88B78-883B-45E0-B316-10C828600D70}"/>
                </a:ext>
              </a:extLst>
            </p:cNvPr>
            <p:cNvSpPr/>
            <p:nvPr/>
          </p:nvSpPr>
          <p:spPr>
            <a:xfrm rot="16200000">
              <a:off x="6096000" y="3357563"/>
              <a:ext cx="1187677" cy="1187677"/>
            </a:xfrm>
            <a:prstGeom prst="teardrop">
              <a:avLst/>
            </a:prstGeom>
            <a:solidFill>
              <a:schemeClr val="bg1"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0" name="矩形 19" descr="無用PPT原创模板，未经授权禁止商用&#10;关注公众号【無用PPT】获取更多模板&#10;联系微信：wuyppt">
            <a:extLst>
              <a:ext uri="{FF2B5EF4-FFF2-40B4-BE49-F238E27FC236}">
                <a16:creationId xmlns:a16="http://schemas.microsoft.com/office/drawing/2014/main" id="{0EBA308E-D55A-4A22-9FA6-296234EAF168}"/>
              </a:ext>
            </a:extLst>
          </p:cNvPr>
          <p:cNvSpPr/>
          <p:nvPr/>
        </p:nvSpPr>
        <p:spPr>
          <a:xfrm>
            <a:off x="8050150" y="2238357"/>
            <a:ext cx="928656" cy="707886"/>
          </a:xfrm>
          <a:prstGeom prst="rect">
            <a:avLst/>
          </a:prstGeom>
          <a:scene3d>
            <a:camera prst="orthographicFront"/>
            <a:lightRig rig="threePt" dir="t"/>
          </a:scene3d>
        </p:spPr>
        <p:txBody>
          <a:bodyPr vert="horz" wrap="square">
            <a:spAutoFit/>
          </a:bodyPr>
          <a:lstStyle/>
          <a:p>
            <a:pPr algn="ctr"/>
            <a:r>
              <a:rPr lang="en-US" altLang="zh-CN" sz="4000" kern="2500" dirty="0">
                <a:solidFill>
                  <a:schemeClr val="bg1"/>
                </a:solidFill>
                <a:latin typeface="思源黑体 Heavy" panose="020B0A00000000000000" pitchFamily="34" charset="-122"/>
                <a:ea typeface="思源黑体 Heavy" panose="020B0A00000000000000" pitchFamily="34" charset="-122"/>
              </a:rPr>
              <a:t>A</a:t>
            </a:r>
            <a:endParaRPr lang="en-US" altLang="zh-CN" sz="3200" kern="2500" dirty="0">
              <a:solidFill>
                <a:schemeClr val="bg1"/>
              </a:solidFill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21" name="矩形 20" descr="無用PPT原创模板，未经授权禁止商用&#10;关注公众号【無用PPT】获取更多模板&#10;联系微信：wuyppt">
            <a:extLst>
              <a:ext uri="{FF2B5EF4-FFF2-40B4-BE49-F238E27FC236}">
                <a16:creationId xmlns:a16="http://schemas.microsoft.com/office/drawing/2014/main" id="{54F5DD14-5CE8-461A-A2C9-BDDA687B9EC8}"/>
              </a:ext>
            </a:extLst>
          </p:cNvPr>
          <p:cNvSpPr/>
          <p:nvPr/>
        </p:nvSpPr>
        <p:spPr>
          <a:xfrm>
            <a:off x="9608489" y="2238357"/>
            <a:ext cx="928656" cy="707886"/>
          </a:xfrm>
          <a:prstGeom prst="rect">
            <a:avLst/>
          </a:prstGeom>
          <a:scene3d>
            <a:camera prst="orthographicFront"/>
            <a:lightRig rig="threePt" dir="t"/>
          </a:scene3d>
        </p:spPr>
        <p:txBody>
          <a:bodyPr vert="horz" wrap="square">
            <a:spAutoFit/>
          </a:bodyPr>
          <a:lstStyle/>
          <a:p>
            <a:pPr algn="ctr"/>
            <a:r>
              <a:rPr lang="en-US" altLang="zh-CN" sz="4000" kern="2500" dirty="0">
                <a:solidFill>
                  <a:schemeClr val="bg1"/>
                </a:solidFill>
                <a:latin typeface="思源黑体 Heavy" panose="020B0A00000000000000" pitchFamily="34" charset="-122"/>
                <a:ea typeface="思源黑体 Heavy" panose="020B0A00000000000000" pitchFamily="34" charset="-122"/>
              </a:rPr>
              <a:t>B</a:t>
            </a:r>
            <a:endParaRPr lang="en-US" altLang="zh-CN" sz="3200" kern="2500" dirty="0">
              <a:solidFill>
                <a:schemeClr val="bg1"/>
              </a:solidFill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22" name="矩形 21" descr="無用PPT原创模板，未经授权禁止商用&#10;关注公众号【無用PPT】获取更多模板&#10;联系微信：wuyppt">
            <a:extLst>
              <a:ext uri="{FF2B5EF4-FFF2-40B4-BE49-F238E27FC236}">
                <a16:creationId xmlns:a16="http://schemas.microsoft.com/office/drawing/2014/main" id="{72045647-DC40-4185-A251-4533C37A9F4C}"/>
              </a:ext>
            </a:extLst>
          </p:cNvPr>
          <p:cNvSpPr/>
          <p:nvPr/>
        </p:nvSpPr>
        <p:spPr>
          <a:xfrm>
            <a:off x="8050150" y="3768882"/>
            <a:ext cx="928656" cy="707886"/>
          </a:xfrm>
          <a:prstGeom prst="rect">
            <a:avLst/>
          </a:prstGeom>
          <a:scene3d>
            <a:camera prst="orthographicFront"/>
            <a:lightRig rig="threePt" dir="t"/>
          </a:scene3d>
        </p:spPr>
        <p:txBody>
          <a:bodyPr vert="horz" wrap="square">
            <a:spAutoFit/>
          </a:bodyPr>
          <a:lstStyle/>
          <a:p>
            <a:pPr algn="ctr"/>
            <a:r>
              <a:rPr lang="en-US" altLang="zh-CN" sz="4000" kern="2500" dirty="0">
                <a:solidFill>
                  <a:schemeClr val="bg1"/>
                </a:solidFill>
                <a:latin typeface="思源黑体 Heavy" panose="020B0A00000000000000" pitchFamily="34" charset="-122"/>
                <a:ea typeface="思源黑体 Heavy" panose="020B0A00000000000000" pitchFamily="34" charset="-122"/>
              </a:rPr>
              <a:t>C</a:t>
            </a:r>
            <a:endParaRPr lang="en-US" altLang="zh-CN" sz="3200" kern="2500" dirty="0">
              <a:solidFill>
                <a:schemeClr val="bg1"/>
              </a:solidFill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23" name="矩形 22" descr="無用PPT原创模板，未经授权禁止商用&#10;关注公众号【無用PPT】获取更多模板&#10;联系微信：wuyppt">
            <a:extLst>
              <a:ext uri="{FF2B5EF4-FFF2-40B4-BE49-F238E27FC236}">
                <a16:creationId xmlns:a16="http://schemas.microsoft.com/office/drawing/2014/main" id="{A75E7078-911F-4BDC-A631-AAE091EF9368}"/>
              </a:ext>
            </a:extLst>
          </p:cNvPr>
          <p:cNvSpPr/>
          <p:nvPr/>
        </p:nvSpPr>
        <p:spPr>
          <a:xfrm>
            <a:off x="9608489" y="3768882"/>
            <a:ext cx="928656" cy="707886"/>
          </a:xfrm>
          <a:prstGeom prst="rect">
            <a:avLst/>
          </a:prstGeom>
          <a:scene3d>
            <a:camera prst="orthographicFront"/>
            <a:lightRig rig="threePt" dir="t"/>
          </a:scene3d>
        </p:spPr>
        <p:txBody>
          <a:bodyPr vert="horz" wrap="square">
            <a:spAutoFit/>
          </a:bodyPr>
          <a:lstStyle/>
          <a:p>
            <a:pPr algn="ctr"/>
            <a:r>
              <a:rPr lang="en-US" altLang="zh-CN" sz="4000" kern="2500" dirty="0">
                <a:solidFill>
                  <a:schemeClr val="bg1"/>
                </a:solidFill>
                <a:latin typeface="思源黑体 Heavy" panose="020B0A00000000000000" pitchFamily="34" charset="-122"/>
                <a:ea typeface="思源黑体 Heavy" panose="020B0A00000000000000" pitchFamily="34" charset="-122"/>
              </a:rPr>
              <a:t>D</a:t>
            </a:r>
            <a:endParaRPr lang="en-US" altLang="zh-CN" sz="3200" kern="2500" dirty="0">
              <a:solidFill>
                <a:schemeClr val="bg1"/>
              </a:solidFill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grpSp>
        <p:nvGrpSpPr>
          <p:cNvPr id="28" name="组合 27" descr="無用PPT原创模板，未经授权禁止商用&#10;关注公众号【無用PPT】获取更多模板&#10;联系微信：wuyppt">
            <a:extLst>
              <a:ext uri="{FF2B5EF4-FFF2-40B4-BE49-F238E27FC236}">
                <a16:creationId xmlns:a16="http://schemas.microsoft.com/office/drawing/2014/main" id="{BA748593-C762-49FB-A5E3-DA3898187659}"/>
              </a:ext>
            </a:extLst>
          </p:cNvPr>
          <p:cNvGrpSpPr/>
          <p:nvPr/>
        </p:nvGrpSpPr>
        <p:grpSpPr>
          <a:xfrm>
            <a:off x="731753" y="2238358"/>
            <a:ext cx="2969390" cy="1689052"/>
            <a:chOff x="724496" y="1875501"/>
            <a:chExt cx="2969390" cy="1689052"/>
          </a:xfrm>
        </p:grpSpPr>
        <p:sp>
          <p:nvSpPr>
            <p:cNvPr id="26" name="矩形 25" descr="無用PPT原创模板，未经授权禁止商用&#10;关注公众号【無用PPT】获取更多模板&#10;联系微信：wuyppt">
              <a:extLst>
                <a:ext uri="{FF2B5EF4-FFF2-40B4-BE49-F238E27FC236}">
                  <a16:creationId xmlns:a16="http://schemas.microsoft.com/office/drawing/2014/main" id="{4D7AC798-6326-4048-842A-38E3B74FAC59}"/>
                </a:ext>
              </a:extLst>
            </p:cNvPr>
            <p:cNvSpPr/>
            <p:nvPr/>
          </p:nvSpPr>
          <p:spPr>
            <a:xfrm>
              <a:off x="1596157" y="1875501"/>
              <a:ext cx="2097729" cy="16890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400" dirty="0">
                  <a:solidFill>
                    <a:schemeClr val="bg1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More flexible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2400" dirty="0">
                  <a:solidFill>
                    <a:schemeClr val="bg1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时间安排自由</a:t>
              </a:r>
              <a:endParaRPr lang="en-US" altLang="zh-CN" sz="24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2400" dirty="0">
                  <a:solidFill>
                    <a:schemeClr val="bg1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合理利用时间</a:t>
              </a:r>
              <a:endParaRPr lang="en-US" altLang="zh-CN" sz="24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27" name="矩形 26" descr="無用PPT原创模板，未经授权禁止商用&#10;关注公众号【無用PPT】获取更多模板&#10;联系微信：wuyppt">
              <a:extLst>
                <a:ext uri="{FF2B5EF4-FFF2-40B4-BE49-F238E27FC236}">
                  <a16:creationId xmlns:a16="http://schemas.microsoft.com/office/drawing/2014/main" id="{2C335697-51E7-49CE-B710-813D332661CB}"/>
                </a:ext>
              </a:extLst>
            </p:cNvPr>
            <p:cNvSpPr/>
            <p:nvPr/>
          </p:nvSpPr>
          <p:spPr>
            <a:xfrm>
              <a:off x="724496" y="1875501"/>
              <a:ext cx="928656" cy="707886"/>
            </a:xfrm>
            <a:prstGeom prst="rect">
              <a:avLst/>
            </a:prstGeom>
            <a:scene3d>
              <a:camera prst="orthographicFront"/>
              <a:lightRig rig="threePt" dir="t"/>
            </a:scene3d>
          </p:spPr>
          <p:txBody>
            <a:bodyPr vert="horz" wrap="square">
              <a:spAutoFit/>
            </a:bodyPr>
            <a:lstStyle/>
            <a:p>
              <a:pPr algn="ctr"/>
              <a:r>
                <a:rPr lang="en-US" altLang="zh-CN" sz="4000" kern="2500" dirty="0">
                  <a:solidFill>
                    <a:schemeClr val="bg1"/>
                  </a:solidFill>
                  <a:latin typeface="思源黑体 Heavy" panose="020B0A00000000000000" pitchFamily="34" charset="-122"/>
                  <a:ea typeface="思源黑体 Heavy" panose="020B0A00000000000000" pitchFamily="34" charset="-122"/>
                </a:rPr>
                <a:t>A.</a:t>
              </a:r>
              <a:endParaRPr lang="en-US" altLang="zh-CN" sz="3200" kern="2500" dirty="0">
                <a:solidFill>
                  <a:schemeClr val="bg1"/>
                </a:solidFill>
                <a:latin typeface="思源黑体 Heavy" panose="020B0A00000000000000" pitchFamily="34" charset="-122"/>
                <a:ea typeface="思源黑体 Heavy" panose="020B0A00000000000000" pitchFamily="34" charset="-122"/>
              </a:endParaRPr>
            </a:p>
          </p:txBody>
        </p:sp>
      </p:grpSp>
      <p:grpSp>
        <p:nvGrpSpPr>
          <p:cNvPr id="29" name="组合 28" descr="無用PPT原创模板，未经授权禁止商用&#10;关注公众号【無用PPT】获取更多模板&#10;联系微信：wuyppt">
            <a:extLst>
              <a:ext uri="{FF2B5EF4-FFF2-40B4-BE49-F238E27FC236}">
                <a16:creationId xmlns:a16="http://schemas.microsoft.com/office/drawing/2014/main" id="{C1B05356-123D-4272-8201-D1E4C455C4AF}"/>
              </a:ext>
            </a:extLst>
          </p:cNvPr>
          <p:cNvGrpSpPr/>
          <p:nvPr/>
        </p:nvGrpSpPr>
        <p:grpSpPr>
          <a:xfrm>
            <a:off x="3949193" y="2238357"/>
            <a:ext cx="3604854" cy="1689052"/>
            <a:chOff x="724496" y="1875501"/>
            <a:chExt cx="3604854" cy="1689052"/>
          </a:xfrm>
        </p:grpSpPr>
        <p:sp>
          <p:nvSpPr>
            <p:cNvPr id="30" name="矩形 29" descr="無用PPT原创模板，未经授权禁止商用&#10;关注公众号【無用PPT】获取更多模板&#10;联系微信：wuyppt">
              <a:extLst>
                <a:ext uri="{FF2B5EF4-FFF2-40B4-BE49-F238E27FC236}">
                  <a16:creationId xmlns:a16="http://schemas.microsoft.com/office/drawing/2014/main" id="{05FE8969-94C8-4DEA-A619-2A6E1138236F}"/>
                </a:ext>
              </a:extLst>
            </p:cNvPr>
            <p:cNvSpPr/>
            <p:nvPr/>
          </p:nvSpPr>
          <p:spPr>
            <a:xfrm>
              <a:off x="1596157" y="1875501"/>
              <a:ext cx="2733193" cy="16890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400" dirty="0">
                  <a:solidFill>
                    <a:schemeClr val="bg1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More convenient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2400" dirty="0">
                  <a:solidFill>
                    <a:schemeClr val="bg1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在家学习</a:t>
              </a:r>
              <a:endParaRPr lang="en-US" altLang="zh-CN" sz="24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2400" dirty="0">
                  <a:solidFill>
                    <a:schemeClr val="bg1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省去舟车劳顿</a:t>
              </a:r>
              <a:endParaRPr lang="en-US" altLang="zh-CN" sz="24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31" name="矩形 30" descr="無用PPT原创模板，未经授权禁止商用&#10;关注公众号【無用PPT】获取更多模板&#10;联系微信：wuyppt">
              <a:extLst>
                <a:ext uri="{FF2B5EF4-FFF2-40B4-BE49-F238E27FC236}">
                  <a16:creationId xmlns:a16="http://schemas.microsoft.com/office/drawing/2014/main" id="{4FBEB1A2-7AEF-42CF-869D-9EEDE332C6A8}"/>
                </a:ext>
              </a:extLst>
            </p:cNvPr>
            <p:cNvSpPr/>
            <p:nvPr/>
          </p:nvSpPr>
          <p:spPr>
            <a:xfrm>
              <a:off x="724496" y="1875501"/>
              <a:ext cx="928656" cy="707886"/>
            </a:xfrm>
            <a:prstGeom prst="rect">
              <a:avLst/>
            </a:prstGeom>
            <a:scene3d>
              <a:camera prst="orthographicFront"/>
              <a:lightRig rig="threePt" dir="t"/>
            </a:scene3d>
          </p:spPr>
          <p:txBody>
            <a:bodyPr vert="horz" wrap="square">
              <a:spAutoFit/>
            </a:bodyPr>
            <a:lstStyle/>
            <a:p>
              <a:pPr algn="ctr"/>
              <a:r>
                <a:rPr lang="en-US" altLang="zh-CN" sz="4000" kern="2500" dirty="0">
                  <a:solidFill>
                    <a:schemeClr val="bg1"/>
                  </a:solidFill>
                  <a:latin typeface="思源黑体 Heavy" panose="020B0A00000000000000" pitchFamily="34" charset="-122"/>
                  <a:ea typeface="思源黑体 Heavy" panose="020B0A00000000000000" pitchFamily="34" charset="-122"/>
                </a:rPr>
                <a:t>B.</a:t>
              </a:r>
              <a:endParaRPr lang="en-US" altLang="zh-CN" sz="3200" kern="2500" dirty="0">
                <a:solidFill>
                  <a:schemeClr val="bg1"/>
                </a:solidFill>
                <a:latin typeface="思源黑体 Heavy" panose="020B0A00000000000000" pitchFamily="34" charset="-122"/>
                <a:ea typeface="思源黑体 Heavy" panose="020B0A00000000000000" pitchFamily="34" charset="-122"/>
              </a:endParaRPr>
            </a:p>
          </p:txBody>
        </p:sp>
      </p:grpSp>
      <p:grpSp>
        <p:nvGrpSpPr>
          <p:cNvPr id="32" name="组合 31" descr="無用PPT原创模板，未经授权禁止商用&#10;关注公众号【無用PPT】获取更多模板&#10;联系微信：wuyppt">
            <a:extLst>
              <a:ext uri="{FF2B5EF4-FFF2-40B4-BE49-F238E27FC236}">
                <a16:creationId xmlns:a16="http://schemas.microsoft.com/office/drawing/2014/main" id="{151DACB5-A5A2-4D24-8199-49F2F5EB27EF}"/>
              </a:ext>
            </a:extLst>
          </p:cNvPr>
          <p:cNvGrpSpPr/>
          <p:nvPr/>
        </p:nvGrpSpPr>
        <p:grpSpPr>
          <a:xfrm>
            <a:off x="731751" y="4476768"/>
            <a:ext cx="3417339" cy="707886"/>
            <a:chOff x="724496" y="1875501"/>
            <a:chExt cx="3417339" cy="707886"/>
          </a:xfrm>
        </p:grpSpPr>
        <p:sp>
          <p:nvSpPr>
            <p:cNvPr id="33" name="矩形 32" descr="無用PPT原创模板，未经授权禁止商用&#10;关注公众号【無用PPT】获取更多模板&#10;联系微信：wuyppt">
              <a:extLst>
                <a:ext uri="{FF2B5EF4-FFF2-40B4-BE49-F238E27FC236}">
                  <a16:creationId xmlns:a16="http://schemas.microsoft.com/office/drawing/2014/main" id="{8B594640-4C63-4A10-B21A-C4B2EAB08F67}"/>
                </a:ext>
              </a:extLst>
            </p:cNvPr>
            <p:cNvSpPr/>
            <p:nvPr/>
          </p:nvSpPr>
          <p:spPr>
            <a:xfrm>
              <a:off x="1596157" y="1875501"/>
              <a:ext cx="2545678" cy="5810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dirty="0">
                  <a:solidFill>
                    <a:schemeClr val="bg1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多参与讨论交流</a:t>
              </a:r>
              <a:endParaRPr lang="en-US" altLang="zh-CN" sz="24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34" name="矩形 33" descr="無用PPT原创模板，未经授权禁止商用&#10;关注公众号【無用PPT】获取更多模板&#10;联系微信：wuyppt">
              <a:extLst>
                <a:ext uri="{FF2B5EF4-FFF2-40B4-BE49-F238E27FC236}">
                  <a16:creationId xmlns:a16="http://schemas.microsoft.com/office/drawing/2014/main" id="{0C230329-3112-4290-AACA-C833628F86CA}"/>
                </a:ext>
              </a:extLst>
            </p:cNvPr>
            <p:cNvSpPr/>
            <p:nvPr/>
          </p:nvSpPr>
          <p:spPr>
            <a:xfrm>
              <a:off x="724496" y="1875501"/>
              <a:ext cx="928656" cy="707886"/>
            </a:xfrm>
            <a:prstGeom prst="rect">
              <a:avLst/>
            </a:prstGeom>
            <a:scene3d>
              <a:camera prst="orthographicFront"/>
              <a:lightRig rig="threePt" dir="t"/>
            </a:scene3d>
          </p:spPr>
          <p:txBody>
            <a:bodyPr vert="horz" wrap="square">
              <a:spAutoFit/>
            </a:bodyPr>
            <a:lstStyle/>
            <a:p>
              <a:pPr algn="ctr"/>
              <a:r>
                <a:rPr lang="en-US" altLang="zh-CN" sz="4000" kern="2500" dirty="0">
                  <a:solidFill>
                    <a:schemeClr val="bg1"/>
                  </a:solidFill>
                  <a:latin typeface="思源黑体 Heavy" panose="020B0A00000000000000" pitchFamily="34" charset="-122"/>
                  <a:ea typeface="思源黑体 Heavy" panose="020B0A00000000000000" pitchFamily="34" charset="-122"/>
                </a:rPr>
                <a:t>C.</a:t>
              </a:r>
              <a:endParaRPr lang="en-US" altLang="zh-CN" sz="3200" kern="2500" dirty="0">
                <a:solidFill>
                  <a:schemeClr val="bg1"/>
                </a:solidFill>
                <a:latin typeface="思源黑体 Heavy" panose="020B0A00000000000000" pitchFamily="34" charset="-122"/>
                <a:ea typeface="思源黑体 Heavy" panose="020B0A00000000000000" pitchFamily="34" charset="-122"/>
              </a:endParaRPr>
            </a:p>
          </p:txBody>
        </p:sp>
      </p:grpSp>
      <p:grpSp>
        <p:nvGrpSpPr>
          <p:cNvPr id="35" name="组合 34" descr="無用PPT原创模板，未经授权禁止商用&#10;关注公众号【無用PPT】获取更多模板&#10;联系微信：wuyppt">
            <a:extLst>
              <a:ext uri="{FF2B5EF4-FFF2-40B4-BE49-F238E27FC236}">
                <a16:creationId xmlns:a16="http://schemas.microsoft.com/office/drawing/2014/main" id="{85E0EC89-BB7A-4902-A4CA-A081523AEA93}"/>
              </a:ext>
            </a:extLst>
          </p:cNvPr>
          <p:cNvGrpSpPr/>
          <p:nvPr/>
        </p:nvGrpSpPr>
        <p:grpSpPr>
          <a:xfrm>
            <a:off x="3949192" y="4303753"/>
            <a:ext cx="5659297" cy="1135054"/>
            <a:chOff x="724496" y="1875501"/>
            <a:chExt cx="5659297" cy="1135054"/>
          </a:xfrm>
        </p:grpSpPr>
        <p:sp>
          <p:nvSpPr>
            <p:cNvPr id="36" name="矩形 35" descr="無用PPT原创模板，未经授权禁止商用&#10;关注公众号【無用PPT】获取更多模板&#10;联系微信：wuyppt">
              <a:extLst>
                <a:ext uri="{FF2B5EF4-FFF2-40B4-BE49-F238E27FC236}">
                  <a16:creationId xmlns:a16="http://schemas.microsoft.com/office/drawing/2014/main" id="{E3D27514-63CA-4015-B652-9E4B4FAA2FB3}"/>
                </a:ext>
              </a:extLst>
            </p:cNvPr>
            <p:cNvSpPr/>
            <p:nvPr/>
          </p:nvSpPr>
          <p:spPr>
            <a:xfrm>
              <a:off x="1596157" y="1875501"/>
              <a:ext cx="4787636" cy="1135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dirty="0">
                  <a:solidFill>
                    <a:schemeClr val="bg1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善于利用资源</a:t>
              </a:r>
              <a:endParaRPr lang="en-US" altLang="zh-CN" sz="24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2400" dirty="0">
                  <a:solidFill>
                    <a:schemeClr val="bg1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名校校园网；直接请教教授的机会</a:t>
              </a:r>
              <a:endParaRPr lang="en-US" altLang="zh-CN" sz="240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endParaRPr>
            </a:p>
          </p:txBody>
        </p:sp>
        <p:sp>
          <p:nvSpPr>
            <p:cNvPr id="37" name="矩形 36" descr="無用PPT原创模板，未经授权禁止商用&#10;关注公众号【無用PPT】获取更多模板&#10;联系微信：wuyppt">
              <a:extLst>
                <a:ext uri="{FF2B5EF4-FFF2-40B4-BE49-F238E27FC236}">
                  <a16:creationId xmlns:a16="http://schemas.microsoft.com/office/drawing/2014/main" id="{02DD095C-5C71-4C45-BCBD-B86CCE7DAB55}"/>
                </a:ext>
              </a:extLst>
            </p:cNvPr>
            <p:cNvSpPr/>
            <p:nvPr/>
          </p:nvSpPr>
          <p:spPr>
            <a:xfrm>
              <a:off x="724496" y="1875501"/>
              <a:ext cx="928656" cy="707886"/>
            </a:xfrm>
            <a:prstGeom prst="rect">
              <a:avLst/>
            </a:prstGeom>
            <a:scene3d>
              <a:camera prst="orthographicFront"/>
              <a:lightRig rig="threePt" dir="t"/>
            </a:scene3d>
          </p:spPr>
          <p:txBody>
            <a:bodyPr vert="horz" wrap="square">
              <a:spAutoFit/>
            </a:bodyPr>
            <a:lstStyle/>
            <a:p>
              <a:pPr algn="ctr"/>
              <a:r>
                <a:rPr lang="en-US" altLang="zh-CN" sz="4000" kern="2500" dirty="0">
                  <a:solidFill>
                    <a:schemeClr val="bg1"/>
                  </a:solidFill>
                  <a:latin typeface="思源黑体 Heavy" panose="020B0A00000000000000" pitchFamily="34" charset="-122"/>
                  <a:ea typeface="思源黑体 Heavy" panose="020B0A00000000000000" pitchFamily="34" charset="-122"/>
                </a:rPr>
                <a:t>D.</a:t>
              </a:r>
              <a:endParaRPr lang="en-US" altLang="zh-CN" sz="3200" kern="2500" dirty="0">
                <a:solidFill>
                  <a:schemeClr val="bg1"/>
                </a:solidFill>
                <a:latin typeface="思源黑体 Heavy" panose="020B0A00000000000000" pitchFamily="34" charset="-122"/>
                <a:ea typeface="思源黑体 Heavy" panose="020B0A00000000000000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24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 descr="無用PPT原创模板，未经授权禁止商用&#10;关注公众号【無用PPT】获取更多模板&#10;联系微信：wuyppt">
            <a:extLst>
              <a:ext uri="{FF2B5EF4-FFF2-40B4-BE49-F238E27FC236}">
                <a16:creationId xmlns:a16="http://schemas.microsoft.com/office/drawing/2014/main" id="{667E14E4-5E35-478C-8B72-5C096B733346}"/>
              </a:ext>
            </a:extLst>
          </p:cNvPr>
          <p:cNvSpPr/>
          <p:nvPr/>
        </p:nvSpPr>
        <p:spPr>
          <a:xfrm>
            <a:off x="791286" y="677073"/>
            <a:ext cx="3821055" cy="830997"/>
          </a:xfrm>
          <a:prstGeom prst="rect">
            <a:avLst/>
          </a:prstGeom>
          <a:scene3d>
            <a:camera prst="orthographicFront"/>
            <a:lightRig rig="threePt" dir="t"/>
          </a:scene3d>
        </p:spPr>
        <p:txBody>
          <a:bodyPr vert="horz" wrap="square">
            <a:spAutoFit/>
          </a:bodyPr>
          <a:lstStyle/>
          <a:p>
            <a:r>
              <a:rPr lang="zh-CN" altLang="en-US" sz="4800" kern="2500" dirty="0">
                <a:solidFill>
                  <a:schemeClr val="bg1"/>
                </a:solidFill>
                <a:latin typeface="思源黑体 Heavy" panose="020B0A00000000000000" pitchFamily="34" charset="-122"/>
                <a:ea typeface="思源黑体 Heavy" panose="020B0A00000000000000" pitchFamily="34" charset="-122"/>
              </a:rPr>
              <a:t>课程收获</a:t>
            </a:r>
            <a:endParaRPr lang="en-US" altLang="zh-CN" sz="4000" kern="2500" dirty="0">
              <a:solidFill>
                <a:schemeClr val="bg1"/>
              </a:solidFill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grpSp>
        <p:nvGrpSpPr>
          <p:cNvPr id="35" name="组合 34" descr="無用PPT原创模板，未经授权禁止商用&#10;关注公众号【無用PPT】获取更多模板&#10;联系微信：wuyppt">
            <a:extLst>
              <a:ext uri="{FF2B5EF4-FFF2-40B4-BE49-F238E27FC236}">
                <a16:creationId xmlns:a16="http://schemas.microsoft.com/office/drawing/2014/main" id="{484EC3F4-FE21-4D13-937C-175344E5F072}"/>
              </a:ext>
            </a:extLst>
          </p:cNvPr>
          <p:cNvGrpSpPr/>
          <p:nvPr/>
        </p:nvGrpSpPr>
        <p:grpSpPr>
          <a:xfrm>
            <a:off x="1150726" y="1706353"/>
            <a:ext cx="3650245" cy="3445294"/>
            <a:chOff x="6963697" y="1448283"/>
            <a:chExt cx="3650245" cy="3445294"/>
          </a:xfrm>
        </p:grpSpPr>
        <p:sp>
          <p:nvSpPr>
            <p:cNvPr id="17" name="任意多边形: 形状 16">
              <a:extLst>
                <a:ext uri="{FF2B5EF4-FFF2-40B4-BE49-F238E27FC236}">
                  <a16:creationId xmlns:a16="http://schemas.microsoft.com/office/drawing/2014/main" id="{CF0D9620-F684-41F8-B1B3-EFDB588DA782}"/>
                </a:ext>
              </a:extLst>
            </p:cNvPr>
            <p:cNvSpPr/>
            <p:nvPr/>
          </p:nvSpPr>
          <p:spPr>
            <a:xfrm>
              <a:off x="7728729" y="1448283"/>
              <a:ext cx="2120181" cy="2120181"/>
            </a:xfrm>
            <a:custGeom>
              <a:avLst/>
              <a:gdLst>
                <a:gd name="connsiteX0" fmla="*/ 0 w 3251200"/>
                <a:gd name="connsiteY0" fmla="*/ 1625600 h 3251200"/>
                <a:gd name="connsiteX1" fmla="*/ 1625600 w 3251200"/>
                <a:gd name="connsiteY1" fmla="*/ 0 h 3251200"/>
                <a:gd name="connsiteX2" fmla="*/ 3251200 w 3251200"/>
                <a:gd name="connsiteY2" fmla="*/ 1625600 h 3251200"/>
                <a:gd name="connsiteX3" fmla="*/ 1625600 w 3251200"/>
                <a:gd name="connsiteY3" fmla="*/ 3251200 h 3251200"/>
                <a:gd name="connsiteX4" fmla="*/ 0 w 3251200"/>
                <a:gd name="connsiteY4" fmla="*/ 1625600 h 325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1200" h="3251200">
                  <a:moveTo>
                    <a:pt x="0" y="1625600"/>
                  </a:moveTo>
                  <a:cubicBezTo>
                    <a:pt x="0" y="727806"/>
                    <a:pt x="727806" y="0"/>
                    <a:pt x="1625600" y="0"/>
                  </a:cubicBezTo>
                  <a:cubicBezTo>
                    <a:pt x="2523394" y="0"/>
                    <a:pt x="3251200" y="727806"/>
                    <a:pt x="3251200" y="1625600"/>
                  </a:cubicBezTo>
                  <a:cubicBezTo>
                    <a:pt x="3251200" y="2523394"/>
                    <a:pt x="2523394" y="3251200"/>
                    <a:pt x="1625600" y="3251200"/>
                  </a:cubicBezTo>
                  <a:cubicBezTo>
                    <a:pt x="727806" y="3251200"/>
                    <a:pt x="0" y="2523394"/>
                    <a:pt x="0" y="1625600"/>
                  </a:cubicBezTo>
                  <a:close/>
                </a:path>
              </a:pathLst>
            </a:custGeom>
            <a:solidFill>
              <a:schemeClr val="bg1"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任意多边形: 形状 17">
              <a:extLst>
                <a:ext uri="{FF2B5EF4-FFF2-40B4-BE49-F238E27FC236}">
                  <a16:creationId xmlns:a16="http://schemas.microsoft.com/office/drawing/2014/main" id="{70F6FEE3-7AEE-4541-8453-621D95E67722}"/>
                </a:ext>
              </a:extLst>
            </p:cNvPr>
            <p:cNvSpPr/>
            <p:nvPr/>
          </p:nvSpPr>
          <p:spPr>
            <a:xfrm>
              <a:off x="8493761" y="2773396"/>
              <a:ext cx="2120181" cy="2120181"/>
            </a:xfrm>
            <a:custGeom>
              <a:avLst/>
              <a:gdLst>
                <a:gd name="connsiteX0" fmla="*/ 0 w 3251200"/>
                <a:gd name="connsiteY0" fmla="*/ 1625600 h 3251200"/>
                <a:gd name="connsiteX1" fmla="*/ 1625600 w 3251200"/>
                <a:gd name="connsiteY1" fmla="*/ 0 h 3251200"/>
                <a:gd name="connsiteX2" fmla="*/ 3251200 w 3251200"/>
                <a:gd name="connsiteY2" fmla="*/ 1625600 h 3251200"/>
                <a:gd name="connsiteX3" fmla="*/ 1625600 w 3251200"/>
                <a:gd name="connsiteY3" fmla="*/ 3251200 h 3251200"/>
                <a:gd name="connsiteX4" fmla="*/ 0 w 3251200"/>
                <a:gd name="connsiteY4" fmla="*/ 1625600 h 325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1200" h="3251200">
                  <a:moveTo>
                    <a:pt x="0" y="1625600"/>
                  </a:moveTo>
                  <a:cubicBezTo>
                    <a:pt x="0" y="727806"/>
                    <a:pt x="727806" y="0"/>
                    <a:pt x="1625600" y="0"/>
                  </a:cubicBezTo>
                  <a:cubicBezTo>
                    <a:pt x="2523394" y="0"/>
                    <a:pt x="3251200" y="727806"/>
                    <a:pt x="3251200" y="1625600"/>
                  </a:cubicBezTo>
                  <a:cubicBezTo>
                    <a:pt x="3251200" y="2523394"/>
                    <a:pt x="2523394" y="3251200"/>
                    <a:pt x="1625600" y="3251200"/>
                  </a:cubicBezTo>
                  <a:cubicBezTo>
                    <a:pt x="727806" y="3251200"/>
                    <a:pt x="0" y="2523394"/>
                    <a:pt x="0" y="1625600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9" name="任意多边形: 形状 18">
              <a:extLst>
                <a:ext uri="{FF2B5EF4-FFF2-40B4-BE49-F238E27FC236}">
                  <a16:creationId xmlns:a16="http://schemas.microsoft.com/office/drawing/2014/main" id="{0AA378A2-7734-4734-AE24-50D3EBB8BBB2}"/>
                </a:ext>
              </a:extLst>
            </p:cNvPr>
            <p:cNvSpPr/>
            <p:nvPr/>
          </p:nvSpPr>
          <p:spPr>
            <a:xfrm>
              <a:off x="6963697" y="2773396"/>
              <a:ext cx="2120181" cy="2120181"/>
            </a:xfrm>
            <a:custGeom>
              <a:avLst/>
              <a:gdLst>
                <a:gd name="connsiteX0" fmla="*/ 0 w 3251200"/>
                <a:gd name="connsiteY0" fmla="*/ 1625600 h 3251200"/>
                <a:gd name="connsiteX1" fmla="*/ 1625600 w 3251200"/>
                <a:gd name="connsiteY1" fmla="*/ 0 h 3251200"/>
                <a:gd name="connsiteX2" fmla="*/ 3251200 w 3251200"/>
                <a:gd name="connsiteY2" fmla="*/ 1625600 h 3251200"/>
                <a:gd name="connsiteX3" fmla="*/ 1625600 w 3251200"/>
                <a:gd name="connsiteY3" fmla="*/ 3251200 h 3251200"/>
                <a:gd name="connsiteX4" fmla="*/ 0 w 3251200"/>
                <a:gd name="connsiteY4" fmla="*/ 1625600 h 325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1200" h="3251200">
                  <a:moveTo>
                    <a:pt x="0" y="1625600"/>
                  </a:moveTo>
                  <a:cubicBezTo>
                    <a:pt x="0" y="727806"/>
                    <a:pt x="727806" y="0"/>
                    <a:pt x="1625600" y="0"/>
                  </a:cubicBezTo>
                  <a:cubicBezTo>
                    <a:pt x="2523394" y="0"/>
                    <a:pt x="3251200" y="727806"/>
                    <a:pt x="3251200" y="1625600"/>
                  </a:cubicBezTo>
                  <a:cubicBezTo>
                    <a:pt x="3251200" y="2523394"/>
                    <a:pt x="2523394" y="3251200"/>
                    <a:pt x="1625600" y="3251200"/>
                  </a:cubicBezTo>
                  <a:cubicBezTo>
                    <a:pt x="727806" y="3251200"/>
                    <a:pt x="0" y="2523394"/>
                    <a:pt x="0" y="1625600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 descr="無用PPT原创模板，未经授权禁止商用&#10;关注公众号【無用PPT】获取更多模板&#10;联系微信：wuyppt">
              <a:extLst>
                <a:ext uri="{FF2B5EF4-FFF2-40B4-BE49-F238E27FC236}">
                  <a16:creationId xmlns:a16="http://schemas.microsoft.com/office/drawing/2014/main" id="{1051CDA7-13F0-4C36-AAE3-CE37624E4F91}"/>
                </a:ext>
              </a:extLst>
            </p:cNvPr>
            <p:cNvSpPr/>
            <p:nvPr/>
          </p:nvSpPr>
          <p:spPr>
            <a:xfrm>
              <a:off x="8303199" y="2154430"/>
              <a:ext cx="971240" cy="707886"/>
            </a:xfrm>
            <a:prstGeom prst="rect">
              <a:avLst/>
            </a:prstGeom>
            <a:scene3d>
              <a:camera prst="orthographicFront"/>
              <a:lightRig rig="threePt" dir="t"/>
            </a:scene3d>
          </p:spPr>
          <p:txBody>
            <a:bodyPr vert="horz" wrap="square">
              <a:spAutoFit/>
            </a:bodyPr>
            <a:lstStyle/>
            <a:p>
              <a:pPr algn="ctr"/>
              <a:r>
                <a:rPr lang="en-US" altLang="zh-CN" sz="4000" kern="2500" dirty="0">
                  <a:solidFill>
                    <a:schemeClr val="bg1"/>
                  </a:solidFill>
                  <a:latin typeface="思源黑体 Heavy" panose="020B0A00000000000000" pitchFamily="34" charset="-122"/>
                  <a:ea typeface="思源黑体 Heavy" panose="020B0A00000000000000" pitchFamily="34" charset="-122"/>
                </a:rPr>
                <a:t>01</a:t>
              </a:r>
              <a:endParaRPr lang="en-US" altLang="zh-CN" sz="3200" kern="2500" dirty="0">
                <a:solidFill>
                  <a:schemeClr val="bg1"/>
                </a:solidFill>
                <a:latin typeface="思源黑体 Heavy" panose="020B0A00000000000000" pitchFamily="34" charset="-122"/>
                <a:ea typeface="思源黑体 Heavy" panose="020B0A00000000000000" pitchFamily="34" charset="-122"/>
              </a:endParaRPr>
            </a:p>
          </p:txBody>
        </p:sp>
        <p:sp>
          <p:nvSpPr>
            <p:cNvPr id="21" name="矩形 20" descr="無用PPT原创模板，未经授权禁止商用&#10;关注公众号【無用PPT】获取更多模板&#10;联系微信：wuyppt">
              <a:extLst>
                <a:ext uri="{FF2B5EF4-FFF2-40B4-BE49-F238E27FC236}">
                  <a16:creationId xmlns:a16="http://schemas.microsoft.com/office/drawing/2014/main" id="{AC4CE1C7-357F-412D-8498-BD990654F633}"/>
                </a:ext>
              </a:extLst>
            </p:cNvPr>
            <p:cNvSpPr/>
            <p:nvPr/>
          </p:nvSpPr>
          <p:spPr>
            <a:xfrm>
              <a:off x="7538167" y="3481282"/>
              <a:ext cx="971240" cy="707886"/>
            </a:xfrm>
            <a:prstGeom prst="rect">
              <a:avLst/>
            </a:prstGeom>
            <a:scene3d>
              <a:camera prst="orthographicFront"/>
              <a:lightRig rig="threePt" dir="t"/>
            </a:scene3d>
          </p:spPr>
          <p:txBody>
            <a:bodyPr vert="horz" wrap="square">
              <a:spAutoFit/>
            </a:bodyPr>
            <a:lstStyle/>
            <a:p>
              <a:pPr algn="ctr"/>
              <a:r>
                <a:rPr lang="en-US" altLang="zh-CN" sz="4000" kern="2500" dirty="0">
                  <a:solidFill>
                    <a:schemeClr val="bg1"/>
                  </a:solidFill>
                  <a:latin typeface="思源黑体 Heavy" panose="020B0A00000000000000" pitchFamily="34" charset="-122"/>
                  <a:ea typeface="思源黑体 Heavy" panose="020B0A00000000000000" pitchFamily="34" charset="-122"/>
                </a:rPr>
                <a:t>02</a:t>
              </a:r>
              <a:endParaRPr lang="en-US" altLang="zh-CN" sz="3200" kern="2500" dirty="0">
                <a:solidFill>
                  <a:schemeClr val="bg1"/>
                </a:solidFill>
                <a:latin typeface="思源黑体 Heavy" panose="020B0A00000000000000" pitchFamily="34" charset="-122"/>
                <a:ea typeface="思源黑体 Heavy" panose="020B0A00000000000000" pitchFamily="34" charset="-122"/>
              </a:endParaRPr>
            </a:p>
          </p:txBody>
        </p:sp>
        <p:sp>
          <p:nvSpPr>
            <p:cNvPr id="22" name="矩形 21" descr="無用PPT原创模板，未经授权禁止商用&#10;关注公众号【無用PPT】获取更多模板&#10;联系微信：wuyppt">
              <a:extLst>
                <a:ext uri="{FF2B5EF4-FFF2-40B4-BE49-F238E27FC236}">
                  <a16:creationId xmlns:a16="http://schemas.microsoft.com/office/drawing/2014/main" id="{0CDCBACA-EB26-48B0-ABF3-DA50E2DAD5A3}"/>
                </a:ext>
              </a:extLst>
            </p:cNvPr>
            <p:cNvSpPr/>
            <p:nvPr/>
          </p:nvSpPr>
          <p:spPr>
            <a:xfrm>
              <a:off x="9083877" y="3479543"/>
              <a:ext cx="971240" cy="707886"/>
            </a:xfrm>
            <a:prstGeom prst="rect">
              <a:avLst/>
            </a:prstGeom>
            <a:scene3d>
              <a:camera prst="orthographicFront"/>
              <a:lightRig rig="threePt" dir="t"/>
            </a:scene3d>
          </p:spPr>
          <p:txBody>
            <a:bodyPr vert="horz" wrap="square">
              <a:spAutoFit/>
            </a:bodyPr>
            <a:lstStyle/>
            <a:p>
              <a:pPr algn="ctr"/>
              <a:r>
                <a:rPr lang="en-US" altLang="zh-CN" sz="4000" kern="2500" dirty="0">
                  <a:solidFill>
                    <a:schemeClr val="bg1"/>
                  </a:solidFill>
                  <a:latin typeface="思源黑体 Heavy" panose="020B0A00000000000000" pitchFamily="34" charset="-122"/>
                  <a:ea typeface="思源黑体 Heavy" panose="020B0A00000000000000" pitchFamily="34" charset="-122"/>
                </a:rPr>
                <a:t>03</a:t>
              </a:r>
              <a:endParaRPr lang="en-US" altLang="zh-CN" sz="3200" kern="2500" dirty="0">
                <a:solidFill>
                  <a:schemeClr val="bg1"/>
                </a:solidFill>
                <a:latin typeface="思源黑体 Heavy" panose="020B0A00000000000000" pitchFamily="34" charset="-122"/>
                <a:ea typeface="思源黑体 Heavy" panose="020B0A00000000000000" pitchFamily="34" charset="-122"/>
              </a:endParaRPr>
            </a:p>
          </p:txBody>
        </p:sp>
      </p:grpSp>
      <p:grpSp>
        <p:nvGrpSpPr>
          <p:cNvPr id="34" name="组合 33" descr="無用PPT原创模板，未经授权禁止商用&#10;关注公众号【無用PPT】获取更多模板&#10;联系微信：wuyppt">
            <a:extLst>
              <a:ext uri="{FF2B5EF4-FFF2-40B4-BE49-F238E27FC236}">
                <a16:creationId xmlns:a16="http://schemas.microsoft.com/office/drawing/2014/main" id="{89F6D5D6-468C-46FB-85FD-DFB809F21D36}"/>
              </a:ext>
            </a:extLst>
          </p:cNvPr>
          <p:cNvGrpSpPr/>
          <p:nvPr/>
        </p:nvGrpSpPr>
        <p:grpSpPr>
          <a:xfrm>
            <a:off x="5640497" y="3036887"/>
            <a:ext cx="4533574" cy="2572575"/>
            <a:chOff x="1025041" y="2023453"/>
            <a:chExt cx="4533574" cy="2572575"/>
          </a:xfrm>
        </p:grpSpPr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66A6255A-5328-4996-B481-1438AFB111DA}"/>
                </a:ext>
              </a:extLst>
            </p:cNvPr>
            <p:cNvGrpSpPr/>
            <p:nvPr/>
          </p:nvGrpSpPr>
          <p:grpSpPr>
            <a:xfrm>
              <a:off x="1025041" y="2023453"/>
              <a:ext cx="4533574" cy="668618"/>
              <a:chOff x="1156990" y="2430305"/>
              <a:chExt cx="4533574" cy="668618"/>
            </a:xfrm>
          </p:grpSpPr>
          <p:sp>
            <p:nvSpPr>
              <p:cNvPr id="25" name="矩形 24" descr="無用PPT原创模板，未经授权禁止商用&#10;关注公众号【無用PPT】获取更多模板&#10;联系微信：wuyppt">
                <a:extLst>
                  <a:ext uri="{FF2B5EF4-FFF2-40B4-BE49-F238E27FC236}">
                    <a16:creationId xmlns:a16="http://schemas.microsoft.com/office/drawing/2014/main" id="{F2C6AE7E-D2C7-426E-A1C4-D5081FB02C91}"/>
                  </a:ext>
                </a:extLst>
              </p:cNvPr>
              <p:cNvSpPr/>
              <p:nvPr/>
            </p:nvSpPr>
            <p:spPr>
              <a:xfrm>
                <a:off x="1156990" y="2452592"/>
                <a:ext cx="967335" cy="646331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</p:spPr>
            <p:txBody>
              <a:bodyPr vert="horz" wrap="square">
                <a:spAutoFit/>
              </a:bodyPr>
              <a:lstStyle/>
              <a:p>
                <a:pPr algn="ctr"/>
                <a:r>
                  <a:rPr lang="en-US" altLang="zh-CN" sz="3600" kern="2500" dirty="0">
                    <a:solidFill>
                      <a:schemeClr val="bg1"/>
                    </a:solidFill>
                    <a:latin typeface="思源黑体 Heavy" panose="020B0A00000000000000" pitchFamily="34" charset="-122"/>
                    <a:ea typeface="思源黑体 Heavy" panose="020B0A00000000000000" pitchFamily="34" charset="-122"/>
                  </a:rPr>
                  <a:t>01.</a:t>
                </a:r>
              </a:p>
            </p:txBody>
          </p:sp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id="{265AF28C-20E2-42B9-8B35-3DB0475A297C}"/>
                  </a:ext>
                </a:extLst>
              </p:cNvPr>
              <p:cNvSpPr/>
              <p:nvPr/>
            </p:nvSpPr>
            <p:spPr>
              <a:xfrm>
                <a:off x="2124325" y="2430305"/>
                <a:ext cx="3566239" cy="5810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zh-CN" altLang="en-US" sz="2400" dirty="0">
                    <a:solidFill>
                      <a:schemeClr val="bg1"/>
                    </a:solidFill>
                    <a:latin typeface="思源黑体 CN Normal" panose="020B0400000000000000" pitchFamily="34" charset="-122"/>
                    <a:ea typeface="思源黑体 CN Normal" panose="020B0400000000000000" pitchFamily="34" charset="-122"/>
                  </a:rPr>
                  <a:t>学术技巧和思维的长进 </a:t>
                </a:r>
              </a:p>
            </p:txBody>
          </p:sp>
        </p:grpSp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6844ED95-869D-478F-B835-1237AE06A391}"/>
                </a:ext>
              </a:extLst>
            </p:cNvPr>
            <p:cNvGrpSpPr/>
            <p:nvPr/>
          </p:nvGrpSpPr>
          <p:grpSpPr>
            <a:xfrm>
              <a:off x="1025041" y="2964288"/>
              <a:ext cx="4533574" cy="668618"/>
              <a:chOff x="1156990" y="2226973"/>
              <a:chExt cx="4533574" cy="668618"/>
            </a:xfrm>
          </p:grpSpPr>
          <p:sp>
            <p:nvSpPr>
              <p:cNvPr id="29" name="矩形 28" descr="無用PPT原创模板，未经授权禁止商用&#10;关注公众号【無用PPT】获取更多模板&#10;联系微信：wuyppt">
                <a:extLst>
                  <a:ext uri="{FF2B5EF4-FFF2-40B4-BE49-F238E27FC236}">
                    <a16:creationId xmlns:a16="http://schemas.microsoft.com/office/drawing/2014/main" id="{43870723-5AA6-454C-83DE-E24E0F0B01A3}"/>
                  </a:ext>
                </a:extLst>
              </p:cNvPr>
              <p:cNvSpPr/>
              <p:nvPr/>
            </p:nvSpPr>
            <p:spPr>
              <a:xfrm>
                <a:off x="1156990" y="2249260"/>
                <a:ext cx="967335" cy="646331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</p:spPr>
            <p:txBody>
              <a:bodyPr vert="horz" wrap="square">
                <a:spAutoFit/>
              </a:bodyPr>
              <a:lstStyle/>
              <a:p>
                <a:pPr algn="ctr"/>
                <a:r>
                  <a:rPr lang="en-US" altLang="zh-CN" sz="3600" kern="2500" dirty="0">
                    <a:solidFill>
                      <a:schemeClr val="bg1"/>
                    </a:solidFill>
                    <a:latin typeface="思源黑体 Heavy" panose="020B0A00000000000000" pitchFamily="34" charset="-122"/>
                    <a:ea typeface="思源黑体 Heavy" panose="020B0A00000000000000" pitchFamily="34" charset="-122"/>
                  </a:rPr>
                  <a:t>02.</a:t>
                </a:r>
              </a:p>
            </p:txBody>
          </p:sp>
          <p:sp>
            <p:nvSpPr>
              <p:cNvPr id="30" name="矩形 29">
                <a:extLst>
                  <a:ext uri="{FF2B5EF4-FFF2-40B4-BE49-F238E27FC236}">
                    <a16:creationId xmlns:a16="http://schemas.microsoft.com/office/drawing/2014/main" id="{F18C5646-40F9-4FF2-98ED-9BE6C2F2A6F1}"/>
                  </a:ext>
                </a:extLst>
              </p:cNvPr>
              <p:cNvSpPr/>
              <p:nvPr/>
            </p:nvSpPr>
            <p:spPr>
              <a:xfrm>
                <a:off x="2124325" y="2226973"/>
                <a:ext cx="3566239" cy="5810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zh-CN" altLang="en-US" sz="2400" dirty="0">
                    <a:solidFill>
                      <a:schemeClr val="bg1"/>
                    </a:solidFill>
                    <a:latin typeface="思源黑体 CN Normal" panose="020B0400000000000000" pitchFamily="34" charset="-122"/>
                    <a:ea typeface="思源黑体 CN Normal" panose="020B0400000000000000" pitchFamily="34" charset="-122"/>
                  </a:rPr>
                  <a:t>了解自身的优势与差距</a:t>
                </a:r>
              </a:p>
            </p:txBody>
          </p:sp>
        </p:grpSp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90F5D096-F798-4374-BDD4-B38D7ED00006}"/>
                </a:ext>
              </a:extLst>
            </p:cNvPr>
            <p:cNvGrpSpPr/>
            <p:nvPr/>
          </p:nvGrpSpPr>
          <p:grpSpPr>
            <a:xfrm>
              <a:off x="1025041" y="3927410"/>
              <a:ext cx="4533574" cy="668618"/>
              <a:chOff x="1156990" y="2045929"/>
              <a:chExt cx="4533574" cy="668618"/>
            </a:xfrm>
          </p:grpSpPr>
          <p:sp>
            <p:nvSpPr>
              <p:cNvPr id="32" name="矩形 31" descr="無用PPT原创模板，未经授权禁止商用&#10;关注公众号【無用PPT】获取更多模板&#10;联系微信：wuyppt">
                <a:extLst>
                  <a:ext uri="{FF2B5EF4-FFF2-40B4-BE49-F238E27FC236}">
                    <a16:creationId xmlns:a16="http://schemas.microsoft.com/office/drawing/2014/main" id="{BCFBFE97-06F6-482C-A01F-7BC8F29CF184}"/>
                  </a:ext>
                </a:extLst>
              </p:cNvPr>
              <p:cNvSpPr/>
              <p:nvPr/>
            </p:nvSpPr>
            <p:spPr>
              <a:xfrm>
                <a:off x="1156990" y="2068216"/>
                <a:ext cx="967335" cy="646331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</p:spPr>
            <p:txBody>
              <a:bodyPr vert="horz" wrap="square">
                <a:spAutoFit/>
              </a:bodyPr>
              <a:lstStyle/>
              <a:p>
                <a:pPr algn="ctr"/>
                <a:r>
                  <a:rPr lang="en-US" altLang="zh-CN" sz="3600" kern="2500" dirty="0">
                    <a:solidFill>
                      <a:schemeClr val="bg1"/>
                    </a:solidFill>
                    <a:latin typeface="思源黑体 Heavy" panose="020B0A00000000000000" pitchFamily="34" charset="-122"/>
                    <a:ea typeface="思源黑体 Heavy" panose="020B0A00000000000000" pitchFamily="34" charset="-122"/>
                  </a:rPr>
                  <a:t>03.</a:t>
                </a:r>
              </a:p>
            </p:txBody>
          </p:sp>
          <p:sp>
            <p:nvSpPr>
              <p:cNvPr id="33" name="矩形 32">
                <a:extLst>
                  <a:ext uri="{FF2B5EF4-FFF2-40B4-BE49-F238E27FC236}">
                    <a16:creationId xmlns:a16="http://schemas.microsoft.com/office/drawing/2014/main" id="{D6AA6851-B6D2-435D-A55F-ADBD514A8264}"/>
                  </a:ext>
                </a:extLst>
              </p:cNvPr>
              <p:cNvSpPr/>
              <p:nvPr/>
            </p:nvSpPr>
            <p:spPr>
              <a:xfrm>
                <a:off x="2124325" y="2045929"/>
                <a:ext cx="3566239" cy="5810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zh-CN" altLang="en-US" sz="2400" dirty="0">
                    <a:solidFill>
                      <a:schemeClr val="bg1"/>
                    </a:solidFill>
                    <a:latin typeface="思源黑体 CN Normal" panose="020B0400000000000000" pitchFamily="34" charset="-122"/>
                    <a:ea typeface="思源黑体 CN Normal" panose="020B0400000000000000" pitchFamily="34" charset="-122"/>
                  </a:rPr>
                  <a:t>学分</a:t>
                </a:r>
              </a:p>
            </p:txBody>
          </p:sp>
        </p:grpSp>
      </p:grpSp>
      <p:grpSp>
        <p:nvGrpSpPr>
          <p:cNvPr id="36" name="组合 35" descr="無用PPT原创模板，未经授权禁止商用&#10;关注公众号【無用PPT】获取更多模板&#10;联系微信：wuyppt">
            <a:extLst>
              <a:ext uri="{FF2B5EF4-FFF2-40B4-BE49-F238E27FC236}">
                <a16:creationId xmlns:a16="http://schemas.microsoft.com/office/drawing/2014/main" id="{610C7B85-F631-47B9-B865-E880312D050C}"/>
              </a:ext>
            </a:extLst>
          </p:cNvPr>
          <p:cNvGrpSpPr/>
          <p:nvPr/>
        </p:nvGrpSpPr>
        <p:grpSpPr>
          <a:xfrm rot="10800000">
            <a:off x="10562596" y="2986741"/>
            <a:ext cx="587715" cy="603995"/>
            <a:chOff x="898184" y="790574"/>
            <a:chExt cx="587715" cy="603995"/>
          </a:xfrm>
        </p:grpSpPr>
        <p:cxnSp>
          <p:nvCxnSpPr>
            <p:cNvPr id="37" name="直接连接符 36">
              <a:extLst>
                <a:ext uri="{FF2B5EF4-FFF2-40B4-BE49-F238E27FC236}">
                  <a16:creationId xmlns:a16="http://schemas.microsoft.com/office/drawing/2014/main" id="{C4A2A8E7-9628-47E1-BB09-4D6810877197}"/>
                </a:ext>
              </a:extLst>
            </p:cNvPr>
            <p:cNvCxnSpPr>
              <a:cxnSpLocks/>
            </p:cNvCxnSpPr>
            <p:nvPr/>
          </p:nvCxnSpPr>
          <p:spPr>
            <a:xfrm>
              <a:off x="1034897" y="790574"/>
              <a:ext cx="0" cy="603995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>
              <a:extLst>
                <a:ext uri="{FF2B5EF4-FFF2-40B4-BE49-F238E27FC236}">
                  <a16:creationId xmlns:a16="http://schemas.microsoft.com/office/drawing/2014/main" id="{779A5686-CFF5-4193-B610-36E7C8E8993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8184" y="1092572"/>
              <a:ext cx="587715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123CCACB-A85B-4E50-9689-A3D934EE88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779" y="464197"/>
            <a:ext cx="5213657" cy="2623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362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 descr="無用PPT原创模板，未经授权禁止商用&#10;关注公众号【無用PPT】获取更多模板&#10;联系微信：wuyppt">
            <a:extLst>
              <a:ext uri="{FF2B5EF4-FFF2-40B4-BE49-F238E27FC236}">
                <a16:creationId xmlns:a16="http://schemas.microsoft.com/office/drawing/2014/main" id="{437BAFF0-41C1-4960-B895-D848DE6BF182}"/>
              </a:ext>
            </a:extLst>
          </p:cNvPr>
          <p:cNvSpPr/>
          <p:nvPr/>
        </p:nvSpPr>
        <p:spPr>
          <a:xfrm>
            <a:off x="791286" y="677073"/>
            <a:ext cx="3976657" cy="830997"/>
          </a:xfrm>
          <a:prstGeom prst="rect">
            <a:avLst/>
          </a:prstGeom>
          <a:scene3d>
            <a:camera prst="orthographicFront"/>
            <a:lightRig rig="threePt" dir="t"/>
          </a:scene3d>
        </p:spPr>
        <p:txBody>
          <a:bodyPr vert="horz" wrap="square">
            <a:spAutoFit/>
          </a:bodyPr>
          <a:lstStyle/>
          <a:p>
            <a:r>
              <a:rPr lang="en-US" altLang="zh-CN" sz="4800" kern="2500" dirty="0">
                <a:solidFill>
                  <a:schemeClr val="bg1"/>
                </a:solidFill>
                <a:latin typeface="思源黑体 Heavy" panose="020B0A00000000000000" pitchFamily="34" charset="-122"/>
                <a:ea typeface="思源黑体 Heavy" panose="020B0A00000000000000" pitchFamily="34" charset="-122"/>
              </a:rPr>
              <a:t>Professor</a:t>
            </a:r>
            <a:endParaRPr lang="en-US" altLang="zh-CN" sz="4000" kern="2500" dirty="0">
              <a:solidFill>
                <a:schemeClr val="bg1"/>
              </a:solidFill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grpSp>
        <p:nvGrpSpPr>
          <p:cNvPr id="3" name="组合 2" descr="無用PPT原创模板，未经授权禁止商用&#10;关注公众号【無用PPT】获取更多模板&#10;联系微信：wuyppt">
            <a:extLst>
              <a:ext uri="{FF2B5EF4-FFF2-40B4-BE49-F238E27FC236}">
                <a16:creationId xmlns:a16="http://schemas.microsoft.com/office/drawing/2014/main" id="{426E24C6-D89F-4B76-BA06-0A62ACA15D84}"/>
              </a:ext>
            </a:extLst>
          </p:cNvPr>
          <p:cNvGrpSpPr/>
          <p:nvPr/>
        </p:nvGrpSpPr>
        <p:grpSpPr>
          <a:xfrm>
            <a:off x="8858842" y="4575921"/>
            <a:ext cx="2410386" cy="603995"/>
            <a:chOff x="8825228" y="853887"/>
            <a:chExt cx="2410386" cy="813547"/>
          </a:xfrm>
        </p:grpSpPr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id="{F9F468B2-D72E-4028-967D-6766BEF468B7}"/>
                </a:ext>
              </a:extLst>
            </p:cNvPr>
            <p:cNvCxnSpPr>
              <a:cxnSpLocks/>
            </p:cNvCxnSpPr>
            <p:nvPr/>
          </p:nvCxnSpPr>
          <p:spPr>
            <a:xfrm>
              <a:off x="8825228" y="853887"/>
              <a:ext cx="0" cy="813547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D274B52B-9C84-440F-A9A0-CBB9D2F1F8CE}"/>
                </a:ext>
              </a:extLst>
            </p:cNvPr>
            <p:cNvCxnSpPr>
              <a:cxnSpLocks/>
            </p:cNvCxnSpPr>
            <p:nvPr/>
          </p:nvCxnSpPr>
          <p:spPr>
            <a:xfrm>
              <a:off x="9093049" y="853887"/>
              <a:ext cx="0" cy="813547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id="{4FB8F293-211E-4681-99AB-9A252EF93F60}"/>
                </a:ext>
              </a:extLst>
            </p:cNvPr>
            <p:cNvCxnSpPr>
              <a:cxnSpLocks/>
            </p:cNvCxnSpPr>
            <p:nvPr/>
          </p:nvCxnSpPr>
          <p:spPr>
            <a:xfrm>
              <a:off x="9360870" y="853887"/>
              <a:ext cx="0" cy="813547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4DFE2621-5005-4E5B-BE02-DC98C7D79744}"/>
                </a:ext>
              </a:extLst>
            </p:cNvPr>
            <p:cNvCxnSpPr>
              <a:cxnSpLocks/>
            </p:cNvCxnSpPr>
            <p:nvPr/>
          </p:nvCxnSpPr>
          <p:spPr>
            <a:xfrm>
              <a:off x="9628691" y="853887"/>
              <a:ext cx="0" cy="813547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3216642D-5BEF-4DCF-AF08-072A20AD6262}"/>
                </a:ext>
              </a:extLst>
            </p:cNvPr>
            <p:cNvCxnSpPr>
              <a:cxnSpLocks/>
            </p:cNvCxnSpPr>
            <p:nvPr/>
          </p:nvCxnSpPr>
          <p:spPr>
            <a:xfrm>
              <a:off x="9896512" y="853887"/>
              <a:ext cx="0" cy="813547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9ADC864D-AED2-4F8E-99F9-4463005ED569}"/>
                </a:ext>
              </a:extLst>
            </p:cNvPr>
            <p:cNvCxnSpPr>
              <a:cxnSpLocks/>
            </p:cNvCxnSpPr>
            <p:nvPr/>
          </p:nvCxnSpPr>
          <p:spPr>
            <a:xfrm>
              <a:off x="10164333" y="853887"/>
              <a:ext cx="0" cy="813547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C71F067F-5914-4B79-AB71-989DB5AB2828}"/>
                </a:ext>
              </a:extLst>
            </p:cNvPr>
            <p:cNvCxnSpPr>
              <a:cxnSpLocks/>
            </p:cNvCxnSpPr>
            <p:nvPr/>
          </p:nvCxnSpPr>
          <p:spPr>
            <a:xfrm>
              <a:off x="10432154" y="853887"/>
              <a:ext cx="0" cy="813547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86CF0AF6-4990-4B2B-9C9C-53B8165B6C7A}"/>
                </a:ext>
              </a:extLst>
            </p:cNvPr>
            <p:cNvCxnSpPr>
              <a:cxnSpLocks/>
            </p:cNvCxnSpPr>
            <p:nvPr/>
          </p:nvCxnSpPr>
          <p:spPr>
            <a:xfrm>
              <a:off x="10699975" y="853887"/>
              <a:ext cx="0" cy="813547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10BB0881-62DC-4C76-BD67-3727BDC6BE19}"/>
                </a:ext>
              </a:extLst>
            </p:cNvPr>
            <p:cNvCxnSpPr>
              <a:cxnSpLocks/>
            </p:cNvCxnSpPr>
            <p:nvPr/>
          </p:nvCxnSpPr>
          <p:spPr>
            <a:xfrm>
              <a:off x="10967796" y="853887"/>
              <a:ext cx="0" cy="813547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E9BC07B8-426F-40AC-971A-9DDE75180FFC}"/>
                </a:ext>
              </a:extLst>
            </p:cNvPr>
            <p:cNvCxnSpPr>
              <a:cxnSpLocks/>
            </p:cNvCxnSpPr>
            <p:nvPr/>
          </p:nvCxnSpPr>
          <p:spPr>
            <a:xfrm>
              <a:off x="11235614" y="853887"/>
              <a:ext cx="0" cy="813547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矩形 13" descr="無用PPT原创模板，未经授权禁止商用&#10;关注公众号【無用PPT】获取更多模板&#10;联系微信：wuyppt">
            <a:extLst>
              <a:ext uri="{FF2B5EF4-FFF2-40B4-BE49-F238E27FC236}">
                <a16:creationId xmlns:a16="http://schemas.microsoft.com/office/drawing/2014/main" id="{9A73E435-5264-40B1-9E5A-2B7821E8D506}"/>
              </a:ext>
            </a:extLst>
          </p:cNvPr>
          <p:cNvSpPr/>
          <p:nvPr/>
        </p:nvSpPr>
        <p:spPr>
          <a:xfrm>
            <a:off x="707669" y="2070586"/>
            <a:ext cx="6152029" cy="2461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zh-CN" sz="2000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Paul Bloom</a:t>
            </a:r>
          </a:p>
          <a:p>
            <a:pPr algn="ctr">
              <a:lnSpc>
                <a:spcPct val="20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耶鲁大学心理学教授</a:t>
            </a:r>
            <a:endParaRPr lang="en-US" altLang="zh-CN" sz="2000" dirty="0">
              <a:solidFill>
                <a:schemeClr val="bg1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  <a:p>
            <a:pPr algn="ctr">
              <a:lnSpc>
                <a:spcPct val="200000"/>
              </a:lnSpc>
            </a:pPr>
            <a:r>
              <a:rPr lang="en-US" altLang="zh-CN" sz="2000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《</a:t>
            </a:r>
            <a:r>
              <a:rPr lang="zh-CN" altLang="en-US" sz="2000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行为与脑科学</a:t>
            </a:r>
            <a:r>
              <a:rPr lang="en-US" altLang="zh-CN" sz="2000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》</a:t>
            </a:r>
            <a:r>
              <a:rPr lang="zh-CN" altLang="en-US" sz="2000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杂志联合主编</a:t>
            </a:r>
            <a:endParaRPr lang="en-US" altLang="zh-CN" sz="2000" dirty="0">
              <a:solidFill>
                <a:schemeClr val="bg1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  <a:p>
            <a:pPr algn="ctr">
              <a:lnSpc>
                <a:spcPct val="20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他的</a:t>
            </a:r>
            <a:r>
              <a:rPr lang="en-US" altLang="zh-CN" sz="2000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《</a:t>
            </a:r>
            <a:r>
              <a:rPr lang="zh-CN" altLang="en-US" sz="2000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心理学导论</a:t>
            </a:r>
            <a:r>
              <a:rPr lang="en-US" altLang="zh-CN" sz="2000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》</a:t>
            </a:r>
            <a:r>
              <a:rPr lang="zh-CN" altLang="en-US" sz="2000" dirty="0">
                <a:solidFill>
                  <a:schemeClr val="bg1"/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公开课在全球广为传播</a:t>
            </a:r>
          </a:p>
        </p:txBody>
      </p:sp>
      <p:grpSp>
        <p:nvGrpSpPr>
          <p:cNvPr id="15" name="Group 84" descr="無用PPT原创模板，未经授权禁止商用&#10;关注公众号【無用PPT】获取更多模板&#10;联系微信：wuyppt">
            <a:extLst>
              <a:ext uri="{FF2B5EF4-FFF2-40B4-BE49-F238E27FC236}">
                <a16:creationId xmlns:a16="http://schemas.microsoft.com/office/drawing/2014/main" id="{DBD465CE-45F3-41FB-8E89-C354D87596FC}"/>
              </a:ext>
            </a:extLst>
          </p:cNvPr>
          <p:cNvGrpSpPr/>
          <p:nvPr/>
        </p:nvGrpSpPr>
        <p:grpSpPr>
          <a:xfrm>
            <a:off x="10774352" y="955957"/>
            <a:ext cx="494876" cy="493787"/>
            <a:chOff x="5698585" y="3432349"/>
            <a:chExt cx="720725" cy="719138"/>
          </a:xfrm>
          <a:solidFill>
            <a:schemeClr val="bg1"/>
          </a:solidFill>
        </p:grpSpPr>
        <p:sp>
          <p:nvSpPr>
            <p:cNvPr id="16" name="Freeform 49">
              <a:extLst>
                <a:ext uri="{FF2B5EF4-FFF2-40B4-BE49-F238E27FC236}">
                  <a16:creationId xmlns:a16="http://schemas.microsoft.com/office/drawing/2014/main" id="{62393B5E-54E2-4442-9BC8-2EE8CF2964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8585" y="3526012"/>
              <a:ext cx="622300" cy="625475"/>
            </a:xfrm>
            <a:custGeom>
              <a:avLst/>
              <a:gdLst>
                <a:gd name="T0" fmla="*/ 158 w 166"/>
                <a:gd name="T1" fmla="*/ 51 h 166"/>
                <a:gd name="T2" fmla="*/ 144 w 166"/>
                <a:gd name="T3" fmla="*/ 45 h 166"/>
                <a:gd name="T4" fmla="*/ 133 w 166"/>
                <a:gd name="T5" fmla="*/ 55 h 166"/>
                <a:gd name="T6" fmla="*/ 140 w 166"/>
                <a:gd name="T7" fmla="*/ 83 h 166"/>
                <a:gd name="T8" fmla="*/ 83 w 166"/>
                <a:gd name="T9" fmla="*/ 140 h 166"/>
                <a:gd name="T10" fmla="*/ 26 w 166"/>
                <a:gd name="T11" fmla="*/ 83 h 166"/>
                <a:gd name="T12" fmla="*/ 83 w 166"/>
                <a:gd name="T13" fmla="*/ 26 h 166"/>
                <a:gd name="T14" fmla="*/ 112 w 166"/>
                <a:gd name="T15" fmla="*/ 34 h 166"/>
                <a:gd name="T16" fmla="*/ 122 w 166"/>
                <a:gd name="T17" fmla="*/ 24 h 166"/>
                <a:gd name="T18" fmla="*/ 116 w 166"/>
                <a:gd name="T19" fmla="*/ 9 h 166"/>
                <a:gd name="T20" fmla="*/ 115 w 166"/>
                <a:gd name="T21" fmla="*/ 6 h 166"/>
                <a:gd name="T22" fmla="*/ 83 w 166"/>
                <a:gd name="T23" fmla="*/ 0 h 166"/>
                <a:gd name="T24" fmla="*/ 0 w 166"/>
                <a:gd name="T25" fmla="*/ 83 h 166"/>
                <a:gd name="T26" fmla="*/ 83 w 166"/>
                <a:gd name="T27" fmla="*/ 166 h 166"/>
                <a:gd name="T28" fmla="*/ 166 w 166"/>
                <a:gd name="T29" fmla="*/ 83 h 166"/>
                <a:gd name="T30" fmla="*/ 160 w 166"/>
                <a:gd name="T31" fmla="*/ 52 h 166"/>
                <a:gd name="T32" fmla="*/ 158 w 166"/>
                <a:gd name="T33" fmla="*/ 51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6" h="166">
                  <a:moveTo>
                    <a:pt x="158" y="51"/>
                  </a:moveTo>
                  <a:cubicBezTo>
                    <a:pt x="144" y="45"/>
                    <a:pt x="144" y="45"/>
                    <a:pt x="144" y="45"/>
                  </a:cubicBezTo>
                  <a:cubicBezTo>
                    <a:pt x="133" y="55"/>
                    <a:pt x="133" y="55"/>
                    <a:pt x="133" y="55"/>
                  </a:cubicBezTo>
                  <a:cubicBezTo>
                    <a:pt x="137" y="64"/>
                    <a:pt x="140" y="73"/>
                    <a:pt x="140" y="83"/>
                  </a:cubicBezTo>
                  <a:cubicBezTo>
                    <a:pt x="140" y="114"/>
                    <a:pt x="114" y="140"/>
                    <a:pt x="83" y="140"/>
                  </a:cubicBezTo>
                  <a:cubicBezTo>
                    <a:pt x="51" y="140"/>
                    <a:pt x="26" y="114"/>
                    <a:pt x="26" y="83"/>
                  </a:cubicBezTo>
                  <a:cubicBezTo>
                    <a:pt x="26" y="51"/>
                    <a:pt x="51" y="26"/>
                    <a:pt x="83" y="26"/>
                  </a:cubicBezTo>
                  <a:cubicBezTo>
                    <a:pt x="93" y="26"/>
                    <a:pt x="103" y="29"/>
                    <a:pt x="112" y="34"/>
                  </a:cubicBezTo>
                  <a:cubicBezTo>
                    <a:pt x="122" y="24"/>
                    <a:pt x="122" y="24"/>
                    <a:pt x="122" y="24"/>
                  </a:cubicBezTo>
                  <a:cubicBezTo>
                    <a:pt x="116" y="9"/>
                    <a:pt x="116" y="9"/>
                    <a:pt x="116" y="9"/>
                  </a:cubicBezTo>
                  <a:cubicBezTo>
                    <a:pt x="115" y="6"/>
                    <a:pt x="115" y="6"/>
                    <a:pt x="115" y="6"/>
                  </a:cubicBezTo>
                  <a:cubicBezTo>
                    <a:pt x="105" y="2"/>
                    <a:pt x="94" y="0"/>
                    <a:pt x="83" y="0"/>
                  </a:cubicBezTo>
                  <a:cubicBezTo>
                    <a:pt x="37" y="0"/>
                    <a:pt x="0" y="37"/>
                    <a:pt x="0" y="83"/>
                  </a:cubicBezTo>
                  <a:cubicBezTo>
                    <a:pt x="0" y="129"/>
                    <a:pt x="37" y="166"/>
                    <a:pt x="83" y="166"/>
                  </a:cubicBezTo>
                  <a:cubicBezTo>
                    <a:pt x="129" y="166"/>
                    <a:pt x="166" y="129"/>
                    <a:pt x="166" y="83"/>
                  </a:cubicBezTo>
                  <a:cubicBezTo>
                    <a:pt x="166" y="72"/>
                    <a:pt x="164" y="61"/>
                    <a:pt x="160" y="52"/>
                  </a:cubicBezTo>
                  <a:lnTo>
                    <a:pt x="158" y="5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" name="Freeform 50">
              <a:extLst>
                <a:ext uri="{FF2B5EF4-FFF2-40B4-BE49-F238E27FC236}">
                  <a16:creationId xmlns:a16="http://schemas.microsoft.com/office/drawing/2014/main" id="{A7086260-6A1C-409F-96DC-E2514CD61C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3860" y="3432349"/>
              <a:ext cx="425450" cy="425450"/>
            </a:xfrm>
            <a:custGeom>
              <a:avLst/>
              <a:gdLst>
                <a:gd name="T0" fmla="*/ 97 w 113"/>
                <a:gd name="T1" fmla="*/ 16 h 113"/>
                <a:gd name="T2" fmla="*/ 88 w 113"/>
                <a:gd name="T3" fmla="*/ 16 h 113"/>
                <a:gd name="T4" fmla="*/ 84 w 113"/>
                <a:gd name="T5" fmla="*/ 20 h 113"/>
                <a:gd name="T6" fmla="*/ 75 w 113"/>
                <a:gd name="T7" fmla="*/ 0 h 113"/>
                <a:gd name="T8" fmla="*/ 45 w 113"/>
                <a:gd name="T9" fmla="*/ 31 h 113"/>
                <a:gd name="T10" fmla="*/ 53 w 113"/>
                <a:gd name="T11" fmla="*/ 51 h 113"/>
                <a:gd name="T12" fmla="*/ 2 w 113"/>
                <a:gd name="T13" fmla="*/ 102 h 113"/>
                <a:gd name="T14" fmla="*/ 2 w 113"/>
                <a:gd name="T15" fmla="*/ 111 h 113"/>
                <a:gd name="T16" fmla="*/ 11 w 113"/>
                <a:gd name="T17" fmla="*/ 111 h 113"/>
                <a:gd name="T18" fmla="*/ 63 w 113"/>
                <a:gd name="T19" fmla="*/ 60 h 113"/>
                <a:gd name="T20" fmla="*/ 82 w 113"/>
                <a:gd name="T21" fmla="*/ 68 h 113"/>
                <a:gd name="T22" fmla="*/ 113 w 113"/>
                <a:gd name="T23" fmla="*/ 38 h 113"/>
                <a:gd name="T24" fmla="*/ 93 w 113"/>
                <a:gd name="T25" fmla="*/ 29 h 113"/>
                <a:gd name="T26" fmla="*/ 97 w 113"/>
                <a:gd name="T27" fmla="*/ 25 h 113"/>
                <a:gd name="T28" fmla="*/ 97 w 113"/>
                <a:gd name="T29" fmla="*/ 16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3" h="113">
                  <a:moveTo>
                    <a:pt x="97" y="16"/>
                  </a:moveTo>
                  <a:cubicBezTo>
                    <a:pt x="95" y="13"/>
                    <a:pt x="91" y="13"/>
                    <a:pt x="88" y="16"/>
                  </a:cubicBezTo>
                  <a:cubicBezTo>
                    <a:pt x="84" y="20"/>
                    <a:pt x="84" y="20"/>
                    <a:pt x="84" y="2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45" y="31"/>
                    <a:pt x="45" y="31"/>
                    <a:pt x="45" y="31"/>
                  </a:cubicBezTo>
                  <a:cubicBezTo>
                    <a:pt x="53" y="51"/>
                    <a:pt x="53" y="51"/>
                    <a:pt x="53" y="51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0" y="104"/>
                    <a:pt x="0" y="108"/>
                    <a:pt x="2" y="111"/>
                  </a:cubicBezTo>
                  <a:cubicBezTo>
                    <a:pt x="5" y="113"/>
                    <a:pt x="9" y="113"/>
                    <a:pt x="11" y="111"/>
                  </a:cubicBezTo>
                  <a:cubicBezTo>
                    <a:pt x="63" y="60"/>
                    <a:pt x="63" y="60"/>
                    <a:pt x="63" y="60"/>
                  </a:cubicBezTo>
                  <a:cubicBezTo>
                    <a:pt x="82" y="68"/>
                    <a:pt x="82" y="68"/>
                    <a:pt x="82" y="68"/>
                  </a:cubicBezTo>
                  <a:cubicBezTo>
                    <a:pt x="113" y="38"/>
                    <a:pt x="113" y="38"/>
                    <a:pt x="113" y="38"/>
                  </a:cubicBezTo>
                  <a:cubicBezTo>
                    <a:pt x="93" y="29"/>
                    <a:pt x="93" y="29"/>
                    <a:pt x="93" y="29"/>
                  </a:cubicBezTo>
                  <a:cubicBezTo>
                    <a:pt x="97" y="25"/>
                    <a:pt x="97" y="25"/>
                    <a:pt x="97" y="25"/>
                  </a:cubicBezTo>
                  <a:cubicBezTo>
                    <a:pt x="100" y="22"/>
                    <a:pt x="100" y="18"/>
                    <a:pt x="97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" name="Freeform 51">
              <a:extLst>
                <a:ext uri="{FF2B5EF4-FFF2-40B4-BE49-F238E27FC236}">
                  <a16:creationId xmlns:a16="http://schemas.microsoft.com/office/drawing/2014/main" id="{B166E17C-B1A5-4F9B-8459-49FC7FCC9E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5748" y="3684762"/>
              <a:ext cx="307975" cy="307975"/>
            </a:xfrm>
            <a:custGeom>
              <a:avLst/>
              <a:gdLst>
                <a:gd name="T0" fmla="*/ 55 w 82"/>
                <a:gd name="T1" fmla="*/ 50 h 82"/>
                <a:gd name="T2" fmla="*/ 33 w 82"/>
                <a:gd name="T3" fmla="*/ 50 h 82"/>
                <a:gd name="T4" fmla="*/ 33 w 82"/>
                <a:gd name="T5" fmla="*/ 28 h 82"/>
                <a:gd name="T6" fmla="*/ 58 w 82"/>
                <a:gd name="T7" fmla="*/ 4 h 82"/>
                <a:gd name="T8" fmla="*/ 41 w 82"/>
                <a:gd name="T9" fmla="*/ 0 h 82"/>
                <a:gd name="T10" fmla="*/ 0 w 82"/>
                <a:gd name="T11" fmla="*/ 41 h 82"/>
                <a:gd name="T12" fmla="*/ 41 w 82"/>
                <a:gd name="T13" fmla="*/ 82 h 82"/>
                <a:gd name="T14" fmla="*/ 82 w 82"/>
                <a:gd name="T15" fmla="*/ 41 h 82"/>
                <a:gd name="T16" fmla="*/ 79 w 82"/>
                <a:gd name="T17" fmla="*/ 26 h 82"/>
                <a:gd name="T18" fmla="*/ 55 w 82"/>
                <a:gd name="T19" fmla="*/ 5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2" h="82">
                  <a:moveTo>
                    <a:pt x="55" y="50"/>
                  </a:moveTo>
                  <a:cubicBezTo>
                    <a:pt x="49" y="56"/>
                    <a:pt x="39" y="56"/>
                    <a:pt x="33" y="50"/>
                  </a:cubicBezTo>
                  <a:cubicBezTo>
                    <a:pt x="27" y="44"/>
                    <a:pt x="27" y="34"/>
                    <a:pt x="33" y="28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3" y="1"/>
                    <a:pt x="47" y="0"/>
                    <a:pt x="41" y="0"/>
                  </a:cubicBezTo>
                  <a:cubicBezTo>
                    <a:pt x="18" y="0"/>
                    <a:pt x="0" y="18"/>
                    <a:pt x="0" y="41"/>
                  </a:cubicBezTo>
                  <a:cubicBezTo>
                    <a:pt x="0" y="63"/>
                    <a:pt x="18" y="82"/>
                    <a:pt x="41" y="82"/>
                  </a:cubicBezTo>
                  <a:cubicBezTo>
                    <a:pt x="63" y="82"/>
                    <a:pt x="82" y="63"/>
                    <a:pt x="82" y="41"/>
                  </a:cubicBezTo>
                  <a:cubicBezTo>
                    <a:pt x="82" y="35"/>
                    <a:pt x="81" y="30"/>
                    <a:pt x="79" y="26"/>
                  </a:cubicBezTo>
                  <a:lnTo>
                    <a:pt x="55" y="5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19" name="组合 18" descr="無用PPT原创模板，未经授权禁止商用&#10;关注公众号【無用PPT】获取更多模板&#10;联系微信：wuyppt">
            <a:extLst>
              <a:ext uri="{FF2B5EF4-FFF2-40B4-BE49-F238E27FC236}">
                <a16:creationId xmlns:a16="http://schemas.microsoft.com/office/drawing/2014/main" id="{62BEBDC1-7B8F-4E82-BD21-0374AF7888A4}"/>
              </a:ext>
            </a:extLst>
          </p:cNvPr>
          <p:cNvGrpSpPr/>
          <p:nvPr/>
        </p:nvGrpSpPr>
        <p:grpSpPr>
          <a:xfrm>
            <a:off x="1019013" y="4575920"/>
            <a:ext cx="587715" cy="603995"/>
            <a:chOff x="898184" y="790574"/>
            <a:chExt cx="587715" cy="603995"/>
          </a:xfrm>
        </p:grpSpPr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76D88383-91AA-4B20-8F28-3109869706E0}"/>
                </a:ext>
              </a:extLst>
            </p:cNvPr>
            <p:cNvCxnSpPr>
              <a:cxnSpLocks/>
            </p:cNvCxnSpPr>
            <p:nvPr/>
          </p:nvCxnSpPr>
          <p:spPr>
            <a:xfrm>
              <a:off x="1034897" y="790574"/>
              <a:ext cx="0" cy="603995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94F41434-A1A5-4266-8A3D-121F83F4D48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8184" y="1092572"/>
              <a:ext cx="587715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7C72163D-BFE7-4BAB-802A-E5CA3EEE5E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820" y="1508070"/>
            <a:ext cx="1377815" cy="170702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9835D13-8AA6-4C45-9885-2718C53656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945" y="457200"/>
            <a:ext cx="3237250" cy="398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344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 descr="無用PPT原创模板，未经授权禁止商用&#10;关注公众号【無用PPT】获取更多模板&#10;联系微信：wuyppt">
            <a:extLst>
              <a:ext uri="{FF2B5EF4-FFF2-40B4-BE49-F238E27FC236}">
                <a16:creationId xmlns:a16="http://schemas.microsoft.com/office/drawing/2014/main" id="{14D4C6E1-2F68-4A7D-A6D3-1776B1C26918}"/>
              </a:ext>
            </a:extLst>
          </p:cNvPr>
          <p:cNvSpPr/>
          <p:nvPr/>
        </p:nvSpPr>
        <p:spPr>
          <a:xfrm>
            <a:off x="821915" y="2613303"/>
            <a:ext cx="5525097" cy="2800767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r>
              <a:rPr lang="en-US" altLang="zh-CN" sz="8800" kern="2500" dirty="0">
                <a:solidFill>
                  <a:schemeClr val="bg1"/>
                </a:solidFill>
                <a:latin typeface="思源黑体 Heavy" panose="020B0A00000000000000" pitchFamily="34" charset="-122"/>
                <a:ea typeface="思源黑体 Heavy" panose="020B0A00000000000000" pitchFamily="34" charset="-122"/>
              </a:rPr>
              <a:t>T</a:t>
            </a:r>
            <a:r>
              <a:rPr lang="en-US" altLang="zh-CN" sz="7200" kern="2500" dirty="0">
                <a:solidFill>
                  <a:schemeClr val="bg1"/>
                </a:solidFill>
                <a:latin typeface="思源黑体 Heavy" panose="020B0A00000000000000" pitchFamily="34" charset="-122"/>
                <a:ea typeface="思源黑体 Heavy" panose="020B0A00000000000000" pitchFamily="34" charset="-122"/>
              </a:rPr>
              <a:t>HANK </a:t>
            </a:r>
            <a:r>
              <a:rPr lang="en-US" altLang="zh-CN" sz="8800" kern="2500" dirty="0">
                <a:solidFill>
                  <a:schemeClr val="bg1"/>
                </a:solidFill>
                <a:latin typeface="思源黑体 Heavy" panose="020B0A00000000000000" pitchFamily="34" charset="-122"/>
                <a:ea typeface="思源黑体 Heavy" panose="020B0A00000000000000" pitchFamily="34" charset="-122"/>
              </a:rPr>
              <a:t>Y</a:t>
            </a:r>
            <a:r>
              <a:rPr lang="en-US" altLang="zh-CN" sz="7200" kern="2500" dirty="0">
                <a:solidFill>
                  <a:schemeClr val="bg1"/>
                </a:solidFill>
                <a:latin typeface="思源黑体 Heavy" panose="020B0A00000000000000" pitchFamily="34" charset="-122"/>
                <a:ea typeface="思源黑体 Heavy" panose="020B0A00000000000000" pitchFamily="34" charset="-122"/>
              </a:rPr>
              <a:t>OU !</a:t>
            </a:r>
          </a:p>
        </p:txBody>
      </p:sp>
      <p:grpSp>
        <p:nvGrpSpPr>
          <p:cNvPr id="27" name="组合 26" descr="無用PPT原创模板，未经授权禁止商用&#10;关注公众号【無用PPT】获取更多模板&#10;联系微信：wuyppt">
            <a:extLst>
              <a:ext uri="{FF2B5EF4-FFF2-40B4-BE49-F238E27FC236}">
                <a16:creationId xmlns:a16="http://schemas.microsoft.com/office/drawing/2014/main" id="{9848AFCF-F2F8-4673-B027-BABFB16AEF6B}"/>
              </a:ext>
            </a:extLst>
          </p:cNvPr>
          <p:cNvGrpSpPr/>
          <p:nvPr/>
        </p:nvGrpSpPr>
        <p:grpSpPr>
          <a:xfrm>
            <a:off x="8858842" y="790574"/>
            <a:ext cx="2410386" cy="603995"/>
            <a:chOff x="8825228" y="853887"/>
            <a:chExt cx="2410386" cy="813547"/>
          </a:xfrm>
        </p:grpSpPr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223C7228-4358-468C-83A5-0C873C44022C}"/>
                </a:ext>
              </a:extLst>
            </p:cNvPr>
            <p:cNvCxnSpPr>
              <a:cxnSpLocks/>
            </p:cNvCxnSpPr>
            <p:nvPr/>
          </p:nvCxnSpPr>
          <p:spPr>
            <a:xfrm>
              <a:off x="8825228" y="853887"/>
              <a:ext cx="0" cy="813547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15F2CE00-43DE-44C7-8C5F-62A5D7316515}"/>
                </a:ext>
              </a:extLst>
            </p:cNvPr>
            <p:cNvCxnSpPr>
              <a:cxnSpLocks/>
            </p:cNvCxnSpPr>
            <p:nvPr/>
          </p:nvCxnSpPr>
          <p:spPr>
            <a:xfrm>
              <a:off x="9093049" y="853887"/>
              <a:ext cx="0" cy="813547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9AF306E8-6626-453B-8327-0269E02D2613}"/>
                </a:ext>
              </a:extLst>
            </p:cNvPr>
            <p:cNvCxnSpPr>
              <a:cxnSpLocks/>
            </p:cNvCxnSpPr>
            <p:nvPr/>
          </p:nvCxnSpPr>
          <p:spPr>
            <a:xfrm>
              <a:off x="9360870" y="853887"/>
              <a:ext cx="0" cy="813547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A7D652DE-A2F3-451F-96FF-CC8923099E27}"/>
                </a:ext>
              </a:extLst>
            </p:cNvPr>
            <p:cNvCxnSpPr>
              <a:cxnSpLocks/>
            </p:cNvCxnSpPr>
            <p:nvPr/>
          </p:nvCxnSpPr>
          <p:spPr>
            <a:xfrm>
              <a:off x="9628691" y="853887"/>
              <a:ext cx="0" cy="813547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4C9E6FC4-7671-4896-9800-045077586A3F}"/>
                </a:ext>
              </a:extLst>
            </p:cNvPr>
            <p:cNvCxnSpPr>
              <a:cxnSpLocks/>
            </p:cNvCxnSpPr>
            <p:nvPr/>
          </p:nvCxnSpPr>
          <p:spPr>
            <a:xfrm>
              <a:off x="9896512" y="853887"/>
              <a:ext cx="0" cy="813547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C601154D-3A37-4A25-844A-23039D0EB2F5}"/>
                </a:ext>
              </a:extLst>
            </p:cNvPr>
            <p:cNvCxnSpPr>
              <a:cxnSpLocks/>
            </p:cNvCxnSpPr>
            <p:nvPr/>
          </p:nvCxnSpPr>
          <p:spPr>
            <a:xfrm>
              <a:off x="10164333" y="853887"/>
              <a:ext cx="0" cy="813547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7B84C051-6C04-45A0-881D-42A0FD11B94F}"/>
                </a:ext>
              </a:extLst>
            </p:cNvPr>
            <p:cNvCxnSpPr>
              <a:cxnSpLocks/>
            </p:cNvCxnSpPr>
            <p:nvPr/>
          </p:nvCxnSpPr>
          <p:spPr>
            <a:xfrm>
              <a:off x="10432154" y="853887"/>
              <a:ext cx="0" cy="813547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24EBF0AF-1A5A-458F-B052-A2768EC166D7}"/>
                </a:ext>
              </a:extLst>
            </p:cNvPr>
            <p:cNvCxnSpPr>
              <a:cxnSpLocks/>
            </p:cNvCxnSpPr>
            <p:nvPr/>
          </p:nvCxnSpPr>
          <p:spPr>
            <a:xfrm>
              <a:off x="10699975" y="853887"/>
              <a:ext cx="0" cy="813547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id="{9E26CFCD-33BB-4DF8-9205-8FFC7C662667}"/>
                </a:ext>
              </a:extLst>
            </p:cNvPr>
            <p:cNvCxnSpPr>
              <a:cxnSpLocks/>
            </p:cNvCxnSpPr>
            <p:nvPr/>
          </p:nvCxnSpPr>
          <p:spPr>
            <a:xfrm>
              <a:off x="10967796" y="853887"/>
              <a:ext cx="0" cy="813547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>
              <a:extLst>
                <a:ext uri="{FF2B5EF4-FFF2-40B4-BE49-F238E27FC236}">
                  <a16:creationId xmlns:a16="http://schemas.microsoft.com/office/drawing/2014/main" id="{3B73FC4A-6B7F-4431-A8E5-D268BA02AE2A}"/>
                </a:ext>
              </a:extLst>
            </p:cNvPr>
            <p:cNvCxnSpPr>
              <a:cxnSpLocks/>
            </p:cNvCxnSpPr>
            <p:nvPr/>
          </p:nvCxnSpPr>
          <p:spPr>
            <a:xfrm>
              <a:off x="11235614" y="853887"/>
              <a:ext cx="0" cy="813547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组合 1" descr="無用PPT原创模板，未经授权禁止商用&#10;关注公众号【無用PPT】获取更多模板&#10;联系微信：wuyppt">
            <a:extLst>
              <a:ext uri="{FF2B5EF4-FFF2-40B4-BE49-F238E27FC236}">
                <a16:creationId xmlns:a16="http://schemas.microsoft.com/office/drawing/2014/main" id="{935CE1E4-FC20-4472-9D9A-A9ECA70C0C6B}"/>
              </a:ext>
            </a:extLst>
          </p:cNvPr>
          <p:cNvGrpSpPr/>
          <p:nvPr/>
        </p:nvGrpSpPr>
        <p:grpSpPr>
          <a:xfrm>
            <a:off x="898184" y="790574"/>
            <a:ext cx="587715" cy="603995"/>
            <a:chOff x="898184" y="790574"/>
            <a:chExt cx="587715" cy="603995"/>
          </a:xfrm>
        </p:grpSpPr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1C506E0A-B28E-4F77-8AA4-02A541C130D0}"/>
                </a:ext>
              </a:extLst>
            </p:cNvPr>
            <p:cNvCxnSpPr>
              <a:cxnSpLocks/>
            </p:cNvCxnSpPr>
            <p:nvPr/>
          </p:nvCxnSpPr>
          <p:spPr>
            <a:xfrm>
              <a:off x="1034897" y="790574"/>
              <a:ext cx="0" cy="603995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F626AAFB-AE01-4523-B489-6D536CC4BCA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8184" y="1092572"/>
              <a:ext cx="587715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07670D50-19B1-4AE6-95B5-EB7E88E794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162" y="1554480"/>
            <a:ext cx="3371066" cy="30808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CDC4A68-1854-4E13-AF26-26E8C9728134}"/>
              </a:ext>
            </a:extLst>
          </p:cNvPr>
          <p:cNvSpPr txBox="1"/>
          <p:nvPr/>
        </p:nvSpPr>
        <p:spPr>
          <a:xfrm>
            <a:off x="8153921" y="4767739"/>
            <a:ext cx="3016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有兴趣作进一步咨询的同学可以添加本人的微信号</a:t>
            </a:r>
            <a:r>
              <a:rPr lang="en-US" altLang="zh-CN" dirty="0"/>
              <a:t>~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302021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8012</TotalTime>
  <Words>536</Words>
  <Application>Microsoft Office PowerPoint</Application>
  <PresentationFormat>Widescreen</PresentationFormat>
  <Paragraphs>73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等线</vt:lpstr>
      <vt:lpstr>思源黑体 CN Bold</vt:lpstr>
      <vt:lpstr>思源黑体 CN Heavy</vt:lpstr>
      <vt:lpstr>思源黑体 CN Normal</vt:lpstr>
      <vt:lpstr>思源黑体 Heavy</vt:lpstr>
      <vt:lpstr>Arial</vt:lpstr>
      <vt:lpstr>Wingdings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macpro;無用PPT</dc:creator>
  <cp:lastModifiedBy>hhjcyy@163.com</cp:lastModifiedBy>
  <cp:revision>864</cp:revision>
  <dcterms:created xsi:type="dcterms:W3CDTF">2020-07-07T03:15:13Z</dcterms:created>
  <dcterms:modified xsi:type="dcterms:W3CDTF">2021-11-25T09:01:47Z</dcterms:modified>
</cp:coreProperties>
</file>